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erriweather" charset="1" panose="00000500000000000000"/>
      <p:regular r:id="rId22"/>
    </p:embeddedFont>
    <p:embeddedFont>
      <p:font typeface="Merriweather Bold" charset="1" panose="00000800000000000000"/>
      <p:regular r:id="rId23"/>
    </p:embeddedFont>
    <p:embeddedFont>
      <p:font typeface="Calibri (MS)" charset="1" panose="020F0502020204030204"/>
      <p:regular r:id="rId24"/>
    </p:embeddedFont>
    <p:embeddedFont>
      <p:font typeface="Pacifico" charset="1" panose="00000500000000000000"/>
      <p:regular r:id="rId25"/>
    </p:embeddedFont>
    <p:embeddedFont>
      <p:font typeface="Gagalin" charset="1" panose="00000500000000000000"/>
      <p:regular r:id="rId26"/>
    </p:embeddedFont>
    <p:embeddedFont>
      <p:font typeface="Times New Roman Semi-Bold" charset="1" panose="02030702070405020303"/>
      <p:regular r:id="rId27"/>
    </p:embeddedFont>
    <p:embeddedFont>
      <p:font typeface="Merriweather Bold Italics" charset="1" panose="00000800000000000000"/>
      <p:regular r:id="rId28"/>
    </p:embeddedFont>
    <p:embeddedFont>
      <p:font typeface="Alice Bold" charset="1" panose="00000500000000000000"/>
      <p:regular r:id="rId29"/>
    </p:embeddedFont>
    <p:embeddedFont>
      <p:font typeface="Lexend Deca" charset="1" panose="00000000000000000000"/>
      <p:regular r:id="rId30"/>
    </p:embeddedFont>
    <p:embeddedFont>
      <p:font typeface="League Spartan" charset="1" panose="00000800000000000000"/>
      <p:regular r:id="rId31"/>
    </p:embeddedFont>
    <p:embeddedFont>
      <p:font typeface="Roboto Bold" charset="1" panose="02000000000000000000"/>
      <p:regular r:id="rId32"/>
    </p:embeddedFont>
    <p:embeddedFont>
      <p:font typeface="Caveat Bold" charset="1" panose="00000800000000000000"/>
      <p:regular r:id="rId33"/>
    </p:embeddedFont>
    <p:embeddedFont>
      <p:font typeface="HK Modular" charset="1" panose="00000800000000000000"/>
      <p:regular r:id="rId34"/>
    </p:embeddedFont>
    <p:embeddedFont>
      <p:font typeface="Lovelo" charset="1" panose="02000000000000000000"/>
      <p:regular r:id="rId35"/>
    </p:embeddedFont>
    <p:embeddedFont>
      <p:font typeface="Fredoka" charset="1" panose="02000000000000000000"/>
      <p:regular r:id="rId36"/>
    </p:embeddedFont>
    <p:embeddedFont>
      <p:font typeface="Hangyaboly" charset="1" panose="000005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amma.app/?utm_source=made-with-gamma" TargetMode="External" Type="http://schemas.openxmlformats.org/officeDocument/2006/relationships/hyperlink"/><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5.jpe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amma.app/?utm_source=made-with-gamma" TargetMode="External" Type="http://schemas.openxmlformats.org/officeDocument/2006/relationships/hyperlink"/><Relationship Id="rId4"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amma.app/?utm_source=made-with-gamma" TargetMode="External" Type="http://schemas.openxmlformats.org/officeDocument/2006/relationships/hyperlink"/><Relationship Id="rId4" Target="../media/image3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amma.app/?utm_source=made-with-gamma" TargetMode="External" Type="http://schemas.openxmlformats.org/officeDocument/2006/relationships/hyperlink"/><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amma.app/?utm_source=made-with-gamma" TargetMode="External" Type="http://schemas.openxmlformats.org/officeDocument/2006/relationships/hyperlink"/><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a:hlinkClick r:id="rId3"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sp>
        <p:nvSpPr>
          <p:cNvPr name="Freeform 3" id="3"/>
          <p:cNvSpPr/>
          <p:nvPr/>
        </p:nvSpPr>
        <p:spPr>
          <a:xfrm flipH="false" flipV="false" rot="0">
            <a:off x="23812" y="0"/>
            <a:ext cx="18240375" cy="10287000"/>
          </a:xfrm>
          <a:custGeom>
            <a:avLst/>
            <a:gdLst/>
            <a:ahLst/>
            <a:cxnLst/>
            <a:rect r="r" b="b" t="t" l="l"/>
            <a:pathLst>
              <a:path h="10287000" w="18240375">
                <a:moveTo>
                  <a:pt x="0" y="0"/>
                </a:moveTo>
                <a:lnTo>
                  <a:pt x="18240375" y="0"/>
                </a:lnTo>
                <a:lnTo>
                  <a:pt x="18240375"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15990984" y="9543547"/>
            <a:ext cx="2303156" cy="749531"/>
            <a:chOff x="0" y="0"/>
            <a:chExt cx="3070875" cy="999375"/>
          </a:xfrm>
        </p:grpSpPr>
        <p:sp>
          <p:nvSpPr>
            <p:cNvPr name="Freeform 5" id="5"/>
            <p:cNvSpPr/>
            <p:nvPr/>
          </p:nvSpPr>
          <p:spPr>
            <a:xfrm flipH="false" flipV="false" rot="0">
              <a:off x="7874" y="7874"/>
              <a:ext cx="3055112" cy="983615"/>
            </a:xfrm>
            <a:custGeom>
              <a:avLst/>
              <a:gdLst/>
              <a:ahLst/>
              <a:cxnLst/>
              <a:rect r="r" b="b" t="t" l="l"/>
              <a:pathLst>
                <a:path h="983615" w="3055112">
                  <a:moveTo>
                    <a:pt x="0" y="163957"/>
                  </a:moveTo>
                  <a:cubicBezTo>
                    <a:pt x="0" y="73406"/>
                    <a:pt x="74295" y="0"/>
                    <a:pt x="165735" y="0"/>
                  </a:cubicBezTo>
                  <a:lnTo>
                    <a:pt x="2889377" y="0"/>
                  </a:lnTo>
                  <a:cubicBezTo>
                    <a:pt x="2980944" y="0"/>
                    <a:pt x="3055112" y="73406"/>
                    <a:pt x="3055112" y="163957"/>
                  </a:cubicBezTo>
                  <a:lnTo>
                    <a:pt x="3055112" y="819658"/>
                  </a:lnTo>
                  <a:cubicBezTo>
                    <a:pt x="3055112" y="910209"/>
                    <a:pt x="2980944" y="983615"/>
                    <a:pt x="2889377" y="983615"/>
                  </a:cubicBezTo>
                  <a:lnTo>
                    <a:pt x="165735" y="983615"/>
                  </a:lnTo>
                  <a:cubicBezTo>
                    <a:pt x="74295" y="983615"/>
                    <a:pt x="127" y="910209"/>
                    <a:pt x="0" y="819658"/>
                  </a:cubicBezTo>
                  <a:close/>
                </a:path>
              </a:pathLst>
            </a:custGeom>
            <a:solidFill>
              <a:srgbClr val="09151A"/>
            </a:solidFill>
          </p:spPr>
        </p:sp>
        <p:sp>
          <p:nvSpPr>
            <p:cNvPr name="Freeform 6" id="6"/>
            <p:cNvSpPr/>
            <p:nvPr/>
          </p:nvSpPr>
          <p:spPr>
            <a:xfrm flipH="false" flipV="false" rot="0">
              <a:off x="0" y="0"/>
              <a:ext cx="3070860" cy="999363"/>
            </a:xfrm>
            <a:custGeom>
              <a:avLst/>
              <a:gdLst/>
              <a:ahLst/>
              <a:cxnLst/>
              <a:rect r="r" b="b" t="t" l="l"/>
              <a:pathLst>
                <a:path h="999363" w="3070860">
                  <a:moveTo>
                    <a:pt x="0" y="171831"/>
                  </a:moveTo>
                  <a:cubicBezTo>
                    <a:pt x="0" y="76835"/>
                    <a:pt x="77851" y="0"/>
                    <a:pt x="173609" y="0"/>
                  </a:cubicBezTo>
                  <a:lnTo>
                    <a:pt x="2897251" y="0"/>
                  </a:lnTo>
                  <a:lnTo>
                    <a:pt x="2897251" y="7874"/>
                  </a:lnTo>
                  <a:lnTo>
                    <a:pt x="2897251" y="0"/>
                  </a:lnTo>
                  <a:cubicBezTo>
                    <a:pt x="2993009" y="0"/>
                    <a:pt x="3070860" y="76835"/>
                    <a:pt x="3070860" y="171831"/>
                  </a:cubicBezTo>
                  <a:lnTo>
                    <a:pt x="3062986" y="171831"/>
                  </a:lnTo>
                  <a:lnTo>
                    <a:pt x="3070860" y="171831"/>
                  </a:lnTo>
                  <a:lnTo>
                    <a:pt x="3070860" y="827532"/>
                  </a:lnTo>
                  <a:lnTo>
                    <a:pt x="3062986" y="827532"/>
                  </a:lnTo>
                  <a:lnTo>
                    <a:pt x="3070860" y="827532"/>
                  </a:lnTo>
                  <a:cubicBezTo>
                    <a:pt x="3070860" y="922528"/>
                    <a:pt x="2993009" y="999363"/>
                    <a:pt x="2897251" y="999363"/>
                  </a:cubicBezTo>
                  <a:lnTo>
                    <a:pt x="2897251" y="991489"/>
                  </a:lnTo>
                  <a:lnTo>
                    <a:pt x="2897251" y="999363"/>
                  </a:lnTo>
                  <a:lnTo>
                    <a:pt x="173609" y="999363"/>
                  </a:lnTo>
                  <a:lnTo>
                    <a:pt x="173609" y="991489"/>
                  </a:lnTo>
                  <a:lnTo>
                    <a:pt x="173609" y="999363"/>
                  </a:lnTo>
                  <a:cubicBezTo>
                    <a:pt x="77851" y="999363"/>
                    <a:pt x="0" y="922528"/>
                    <a:pt x="0" y="827532"/>
                  </a:cubicBezTo>
                  <a:lnTo>
                    <a:pt x="0" y="171831"/>
                  </a:lnTo>
                  <a:lnTo>
                    <a:pt x="7874" y="171831"/>
                  </a:lnTo>
                  <a:lnTo>
                    <a:pt x="0" y="171831"/>
                  </a:lnTo>
                  <a:moveTo>
                    <a:pt x="15875" y="171831"/>
                  </a:moveTo>
                  <a:lnTo>
                    <a:pt x="15875" y="827532"/>
                  </a:lnTo>
                  <a:lnTo>
                    <a:pt x="7874" y="827532"/>
                  </a:lnTo>
                  <a:lnTo>
                    <a:pt x="15748" y="827532"/>
                  </a:lnTo>
                  <a:cubicBezTo>
                    <a:pt x="15748" y="913638"/>
                    <a:pt x="86360" y="983488"/>
                    <a:pt x="173482" y="983488"/>
                  </a:cubicBezTo>
                  <a:lnTo>
                    <a:pt x="2897251" y="983488"/>
                  </a:lnTo>
                  <a:cubicBezTo>
                    <a:pt x="2984500" y="983488"/>
                    <a:pt x="3054985" y="913511"/>
                    <a:pt x="3054985" y="827532"/>
                  </a:cubicBezTo>
                  <a:lnTo>
                    <a:pt x="3054985" y="171831"/>
                  </a:lnTo>
                  <a:cubicBezTo>
                    <a:pt x="3054985" y="85725"/>
                    <a:pt x="2984373" y="15875"/>
                    <a:pt x="2897251" y="15875"/>
                  </a:cubicBezTo>
                  <a:lnTo>
                    <a:pt x="173609" y="15875"/>
                  </a:lnTo>
                  <a:lnTo>
                    <a:pt x="173609" y="7874"/>
                  </a:lnTo>
                  <a:lnTo>
                    <a:pt x="173609" y="15748"/>
                  </a:lnTo>
                  <a:cubicBezTo>
                    <a:pt x="86487" y="15875"/>
                    <a:pt x="15875" y="85852"/>
                    <a:pt x="15875" y="171831"/>
                  </a:cubicBezTo>
                  <a:close/>
                </a:path>
              </a:pathLst>
            </a:custGeom>
            <a:solidFill>
              <a:srgbClr val="000000"/>
            </a:solidFill>
          </p:spPr>
        </p:sp>
      </p:grpSp>
      <p:sp>
        <p:nvSpPr>
          <p:cNvPr name="Freeform 7" id="7" descr="preencoded.png"/>
          <p:cNvSpPr/>
          <p:nvPr/>
        </p:nvSpPr>
        <p:spPr>
          <a:xfrm flipH="false" flipV="false" rot="0">
            <a:off x="11430187" y="0"/>
            <a:ext cx="6858000" cy="10287000"/>
          </a:xfrm>
          <a:custGeom>
            <a:avLst/>
            <a:gdLst/>
            <a:ahLst/>
            <a:cxnLst/>
            <a:rect r="r" b="b" t="t" l="l"/>
            <a:pathLst>
              <a:path h="10287000" w="6858000">
                <a:moveTo>
                  <a:pt x="0" y="0"/>
                </a:moveTo>
                <a:lnTo>
                  <a:pt x="6858001" y="0"/>
                </a:lnTo>
                <a:lnTo>
                  <a:pt x="6858001"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1106310" y="1632301"/>
            <a:ext cx="9270375" cy="2334308"/>
            <a:chOff x="0" y="0"/>
            <a:chExt cx="12360500" cy="3112410"/>
          </a:xfrm>
        </p:grpSpPr>
        <p:sp>
          <p:nvSpPr>
            <p:cNvPr name="Freeform 9" id="9"/>
            <p:cNvSpPr/>
            <p:nvPr/>
          </p:nvSpPr>
          <p:spPr>
            <a:xfrm flipH="false" flipV="false" rot="0">
              <a:off x="0" y="0"/>
              <a:ext cx="12360500" cy="3112410"/>
            </a:xfrm>
            <a:custGeom>
              <a:avLst/>
              <a:gdLst/>
              <a:ahLst/>
              <a:cxnLst/>
              <a:rect r="r" b="b" t="t" l="l"/>
              <a:pathLst>
                <a:path h="3112410" w="12360500">
                  <a:moveTo>
                    <a:pt x="0" y="0"/>
                  </a:moveTo>
                  <a:lnTo>
                    <a:pt x="12360500" y="0"/>
                  </a:lnTo>
                  <a:lnTo>
                    <a:pt x="12360500" y="3112410"/>
                  </a:lnTo>
                  <a:lnTo>
                    <a:pt x="0" y="3112410"/>
                  </a:lnTo>
                  <a:close/>
                </a:path>
              </a:pathLst>
            </a:custGeom>
            <a:solidFill>
              <a:srgbClr val="000000">
                <a:alpha val="0"/>
              </a:srgbClr>
            </a:solidFill>
          </p:spPr>
        </p:sp>
        <p:sp>
          <p:nvSpPr>
            <p:cNvPr name="TextBox 10" id="10"/>
            <p:cNvSpPr txBox="true"/>
            <p:nvPr/>
          </p:nvSpPr>
          <p:spPr>
            <a:xfrm>
              <a:off x="0" y="-171450"/>
              <a:ext cx="12360500" cy="3283860"/>
            </a:xfrm>
            <a:prstGeom prst="rect">
              <a:avLst/>
            </a:prstGeom>
          </p:spPr>
          <p:txBody>
            <a:bodyPr anchor="t" rtlCol="false" tIns="0" lIns="0" bIns="0" rIns="0"/>
            <a:lstStyle/>
            <a:p>
              <a:pPr algn="l">
                <a:lnSpc>
                  <a:spcPts val="9093"/>
                </a:lnSpc>
              </a:pPr>
              <a:r>
                <a:rPr lang="en-US" sz="6062">
                  <a:solidFill>
                    <a:srgbClr val="F5F0F0"/>
                  </a:solidFill>
                  <a:latin typeface="Merriweather"/>
                  <a:ea typeface="Merriweather"/>
                  <a:cs typeface="Merriweather"/>
                  <a:sym typeface="Merriweather"/>
                </a:rPr>
                <a:t>Tele Communication Project</a:t>
              </a:r>
            </a:p>
          </p:txBody>
        </p:sp>
      </p:grpSp>
      <p:grpSp>
        <p:nvGrpSpPr>
          <p:cNvPr name="Group 11" id="11"/>
          <p:cNvGrpSpPr/>
          <p:nvPr/>
        </p:nvGrpSpPr>
        <p:grpSpPr>
          <a:xfrm rot="0">
            <a:off x="1106310" y="4510288"/>
            <a:ext cx="9270375" cy="1063579"/>
            <a:chOff x="0" y="0"/>
            <a:chExt cx="12360500" cy="1418105"/>
          </a:xfrm>
        </p:grpSpPr>
        <p:sp>
          <p:nvSpPr>
            <p:cNvPr name="Freeform 12" id="12"/>
            <p:cNvSpPr/>
            <p:nvPr/>
          </p:nvSpPr>
          <p:spPr>
            <a:xfrm flipH="false" flipV="false" rot="0">
              <a:off x="0" y="0"/>
              <a:ext cx="12360500" cy="1418105"/>
            </a:xfrm>
            <a:custGeom>
              <a:avLst/>
              <a:gdLst/>
              <a:ahLst/>
              <a:cxnLst/>
              <a:rect r="r" b="b" t="t" l="l"/>
              <a:pathLst>
                <a:path h="1418105" w="12360500">
                  <a:moveTo>
                    <a:pt x="0" y="0"/>
                  </a:moveTo>
                  <a:lnTo>
                    <a:pt x="12360500" y="0"/>
                  </a:lnTo>
                  <a:lnTo>
                    <a:pt x="12360500" y="1418105"/>
                  </a:lnTo>
                  <a:lnTo>
                    <a:pt x="0" y="1418105"/>
                  </a:lnTo>
                  <a:close/>
                </a:path>
              </a:pathLst>
            </a:custGeom>
            <a:solidFill>
              <a:srgbClr val="000000">
                <a:alpha val="0"/>
              </a:srgbClr>
            </a:solidFill>
          </p:spPr>
        </p:sp>
        <p:sp>
          <p:nvSpPr>
            <p:cNvPr name="TextBox 13" id="13"/>
            <p:cNvSpPr txBox="true"/>
            <p:nvPr/>
          </p:nvSpPr>
          <p:spPr>
            <a:xfrm>
              <a:off x="0" y="-171450"/>
              <a:ext cx="12360500" cy="1589555"/>
            </a:xfrm>
            <a:prstGeom prst="rect">
              <a:avLst/>
            </a:prstGeom>
          </p:spPr>
          <p:txBody>
            <a:bodyPr anchor="t" rtlCol="false" tIns="0" lIns="0" bIns="0" rIns="0"/>
            <a:lstStyle/>
            <a:p>
              <a:pPr algn="l">
                <a:lnSpc>
                  <a:spcPts val="4645"/>
                </a:lnSpc>
              </a:pPr>
              <a:r>
                <a:rPr lang="en-US" sz="2375">
                  <a:solidFill>
                    <a:srgbClr val="E2E6E9"/>
                  </a:solidFill>
                  <a:latin typeface="Merriweather"/>
                  <a:ea typeface="Merriweather"/>
                  <a:cs typeface="Merriweather"/>
                  <a:sym typeface="Merriweather"/>
                </a:rPr>
                <a:t>Data-Driven Approach to Reducing Churn &amp; Improving Retention.</a:t>
              </a:r>
            </a:p>
          </p:txBody>
        </p:sp>
      </p:grpSp>
      <p:grpSp>
        <p:nvGrpSpPr>
          <p:cNvPr name="Group 14" id="14"/>
          <p:cNvGrpSpPr/>
          <p:nvPr/>
        </p:nvGrpSpPr>
        <p:grpSpPr>
          <a:xfrm rot="0">
            <a:off x="1106310" y="6040967"/>
            <a:ext cx="3682875" cy="1480976"/>
            <a:chOff x="0" y="0"/>
            <a:chExt cx="4910500" cy="1974634"/>
          </a:xfrm>
        </p:grpSpPr>
        <p:sp>
          <p:nvSpPr>
            <p:cNvPr name="Freeform 15" id="15"/>
            <p:cNvSpPr/>
            <p:nvPr/>
          </p:nvSpPr>
          <p:spPr>
            <a:xfrm flipH="false" flipV="false" rot="0">
              <a:off x="0" y="0"/>
              <a:ext cx="4910500" cy="1974634"/>
            </a:xfrm>
            <a:custGeom>
              <a:avLst/>
              <a:gdLst/>
              <a:ahLst/>
              <a:cxnLst/>
              <a:rect r="r" b="b" t="t" l="l"/>
              <a:pathLst>
                <a:path h="1974634" w="4910500">
                  <a:moveTo>
                    <a:pt x="0" y="0"/>
                  </a:moveTo>
                  <a:lnTo>
                    <a:pt x="4910500" y="0"/>
                  </a:lnTo>
                  <a:lnTo>
                    <a:pt x="4910500" y="1974634"/>
                  </a:lnTo>
                  <a:lnTo>
                    <a:pt x="0" y="1974634"/>
                  </a:lnTo>
                  <a:close/>
                </a:path>
              </a:pathLst>
            </a:custGeom>
            <a:solidFill>
              <a:srgbClr val="000000">
                <a:alpha val="0"/>
              </a:srgbClr>
            </a:solidFill>
          </p:spPr>
        </p:sp>
        <p:sp>
          <p:nvSpPr>
            <p:cNvPr name="TextBox 16" id="16"/>
            <p:cNvSpPr txBox="true"/>
            <p:nvPr/>
          </p:nvSpPr>
          <p:spPr>
            <a:xfrm>
              <a:off x="0" y="-142875"/>
              <a:ext cx="4910500" cy="2117509"/>
            </a:xfrm>
            <a:prstGeom prst="rect">
              <a:avLst/>
            </a:prstGeom>
          </p:spPr>
          <p:txBody>
            <a:bodyPr anchor="t" rtlCol="false" tIns="0" lIns="0" bIns="0" rIns="0"/>
            <a:lstStyle/>
            <a:p>
              <a:pPr algn="l">
                <a:lnSpc>
                  <a:spcPts val="5112"/>
                </a:lnSpc>
              </a:pPr>
              <a:r>
                <a:rPr lang="en-US" b="true" sz="3000">
                  <a:solidFill>
                    <a:srgbClr val="E2E6E9"/>
                  </a:solidFill>
                  <a:latin typeface="Merriweather Bold"/>
                  <a:ea typeface="Merriweather Bold"/>
                  <a:cs typeface="Merriweather Bold"/>
                  <a:sym typeface="Merriweather Bold"/>
                </a:rPr>
                <a:t>Made By Group 5 [P506]</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794" cy="10366375"/>
          </a:xfrm>
          <a:custGeom>
            <a:avLst/>
            <a:gdLst/>
            <a:ahLst/>
            <a:cxnLst/>
            <a:rect r="r" b="b" t="t" l="l"/>
            <a:pathLst>
              <a:path h="10366375" w="18288794">
                <a:moveTo>
                  <a:pt x="0" y="0"/>
                </a:moveTo>
                <a:lnTo>
                  <a:pt x="18288794" y="0"/>
                </a:lnTo>
                <a:lnTo>
                  <a:pt x="18288794" y="10366375"/>
                </a:lnTo>
                <a:lnTo>
                  <a:pt x="0" y="10366375"/>
                </a:lnTo>
                <a:lnTo>
                  <a:pt x="0" y="0"/>
                </a:lnTo>
                <a:close/>
              </a:path>
            </a:pathLst>
          </a:custGeom>
          <a:blipFill>
            <a:blip r:embed="rId2"/>
            <a:stretch>
              <a:fillRect l="0" t="-5132" r="0" b="-5132"/>
            </a:stretch>
          </a:blipFill>
        </p:spPr>
      </p:sp>
      <p:sp>
        <p:nvSpPr>
          <p:cNvPr name="Freeform 3" id="3"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grpSp>
        <p:nvGrpSpPr>
          <p:cNvPr name="Group 4" id="4"/>
          <p:cNvGrpSpPr/>
          <p:nvPr/>
        </p:nvGrpSpPr>
        <p:grpSpPr>
          <a:xfrm rot="0">
            <a:off x="16058078" y="9634234"/>
            <a:ext cx="2236031" cy="658781"/>
            <a:chOff x="0" y="0"/>
            <a:chExt cx="2981375" cy="878375"/>
          </a:xfrm>
        </p:grpSpPr>
        <p:sp>
          <p:nvSpPr>
            <p:cNvPr name="Freeform 5" id="5"/>
            <p:cNvSpPr/>
            <p:nvPr/>
          </p:nvSpPr>
          <p:spPr>
            <a:xfrm flipH="false" flipV="false" rot="0">
              <a:off x="7874" y="7874"/>
              <a:ext cx="2965577" cy="862584"/>
            </a:xfrm>
            <a:custGeom>
              <a:avLst/>
              <a:gdLst/>
              <a:ahLst/>
              <a:cxnLst/>
              <a:rect r="r" b="b" t="t" l="l"/>
              <a:pathLst>
                <a:path h="862584" w="2965577">
                  <a:moveTo>
                    <a:pt x="0" y="143764"/>
                  </a:moveTo>
                  <a:cubicBezTo>
                    <a:pt x="0" y="64389"/>
                    <a:pt x="65278" y="0"/>
                    <a:pt x="145669" y="0"/>
                  </a:cubicBezTo>
                  <a:lnTo>
                    <a:pt x="2819908" y="0"/>
                  </a:lnTo>
                  <a:cubicBezTo>
                    <a:pt x="2900299" y="0"/>
                    <a:pt x="2965577" y="64389"/>
                    <a:pt x="2965577" y="143764"/>
                  </a:cubicBezTo>
                  <a:lnTo>
                    <a:pt x="2965577" y="718820"/>
                  </a:lnTo>
                  <a:cubicBezTo>
                    <a:pt x="2965577" y="798195"/>
                    <a:pt x="2900426" y="862584"/>
                    <a:pt x="2819908" y="862584"/>
                  </a:cubicBezTo>
                  <a:lnTo>
                    <a:pt x="145669" y="862584"/>
                  </a:lnTo>
                  <a:cubicBezTo>
                    <a:pt x="65278" y="862584"/>
                    <a:pt x="127" y="798195"/>
                    <a:pt x="0" y="718820"/>
                  </a:cubicBezTo>
                  <a:close/>
                </a:path>
              </a:pathLst>
            </a:custGeom>
            <a:solidFill>
              <a:srgbClr val="09161D"/>
            </a:solidFill>
          </p:spPr>
        </p:sp>
        <p:sp>
          <p:nvSpPr>
            <p:cNvPr name="Freeform 6" id="6"/>
            <p:cNvSpPr/>
            <p:nvPr/>
          </p:nvSpPr>
          <p:spPr>
            <a:xfrm flipH="false" flipV="false" rot="0">
              <a:off x="0" y="0"/>
              <a:ext cx="2981325" cy="878332"/>
            </a:xfrm>
            <a:custGeom>
              <a:avLst/>
              <a:gdLst/>
              <a:ahLst/>
              <a:cxnLst/>
              <a:rect r="r" b="b" t="t" l="l"/>
              <a:pathLst>
                <a:path h="878332" w="2981325">
                  <a:moveTo>
                    <a:pt x="0" y="151638"/>
                  </a:moveTo>
                  <a:cubicBezTo>
                    <a:pt x="0" y="67818"/>
                    <a:pt x="68834" y="0"/>
                    <a:pt x="153543" y="0"/>
                  </a:cubicBezTo>
                  <a:lnTo>
                    <a:pt x="2827782" y="0"/>
                  </a:lnTo>
                  <a:lnTo>
                    <a:pt x="2827782" y="7874"/>
                  </a:lnTo>
                  <a:lnTo>
                    <a:pt x="2827782" y="0"/>
                  </a:lnTo>
                  <a:cubicBezTo>
                    <a:pt x="2912491" y="0"/>
                    <a:pt x="2981325" y="67818"/>
                    <a:pt x="2981325" y="151638"/>
                  </a:cubicBezTo>
                  <a:lnTo>
                    <a:pt x="2973451" y="151638"/>
                  </a:lnTo>
                  <a:lnTo>
                    <a:pt x="2981325" y="151638"/>
                  </a:lnTo>
                  <a:lnTo>
                    <a:pt x="2981325" y="726694"/>
                  </a:lnTo>
                  <a:lnTo>
                    <a:pt x="2973451" y="726694"/>
                  </a:lnTo>
                  <a:lnTo>
                    <a:pt x="2981325" y="726694"/>
                  </a:lnTo>
                  <a:cubicBezTo>
                    <a:pt x="2981325" y="810514"/>
                    <a:pt x="2912491" y="878332"/>
                    <a:pt x="2827782" y="878332"/>
                  </a:cubicBezTo>
                  <a:lnTo>
                    <a:pt x="2827782" y="870458"/>
                  </a:lnTo>
                  <a:lnTo>
                    <a:pt x="2827782" y="878332"/>
                  </a:lnTo>
                  <a:lnTo>
                    <a:pt x="153543" y="878332"/>
                  </a:lnTo>
                  <a:lnTo>
                    <a:pt x="153543" y="870458"/>
                  </a:lnTo>
                  <a:lnTo>
                    <a:pt x="153543" y="878332"/>
                  </a:lnTo>
                  <a:cubicBezTo>
                    <a:pt x="68834" y="878332"/>
                    <a:pt x="0" y="810514"/>
                    <a:pt x="0" y="726694"/>
                  </a:cubicBezTo>
                  <a:lnTo>
                    <a:pt x="0" y="151638"/>
                  </a:lnTo>
                  <a:lnTo>
                    <a:pt x="7874" y="151638"/>
                  </a:lnTo>
                  <a:lnTo>
                    <a:pt x="0" y="151638"/>
                  </a:lnTo>
                  <a:moveTo>
                    <a:pt x="15875" y="151638"/>
                  </a:moveTo>
                  <a:lnTo>
                    <a:pt x="15875" y="726694"/>
                  </a:lnTo>
                  <a:lnTo>
                    <a:pt x="7874" y="726694"/>
                  </a:lnTo>
                  <a:lnTo>
                    <a:pt x="15748" y="726694"/>
                  </a:lnTo>
                  <a:cubicBezTo>
                    <a:pt x="15748" y="801624"/>
                    <a:pt x="77343" y="862457"/>
                    <a:pt x="153416" y="862457"/>
                  </a:cubicBezTo>
                  <a:lnTo>
                    <a:pt x="2827782" y="862457"/>
                  </a:lnTo>
                  <a:cubicBezTo>
                    <a:pt x="2903855" y="862457"/>
                    <a:pt x="2965450" y="801497"/>
                    <a:pt x="2965450" y="726694"/>
                  </a:cubicBezTo>
                  <a:lnTo>
                    <a:pt x="2965450" y="151638"/>
                  </a:lnTo>
                  <a:cubicBezTo>
                    <a:pt x="2965450" y="76708"/>
                    <a:pt x="2903855" y="15875"/>
                    <a:pt x="2827782" y="15875"/>
                  </a:cubicBezTo>
                  <a:lnTo>
                    <a:pt x="153543" y="15875"/>
                  </a:lnTo>
                  <a:lnTo>
                    <a:pt x="153543" y="7874"/>
                  </a:lnTo>
                  <a:lnTo>
                    <a:pt x="153543" y="15748"/>
                  </a:lnTo>
                  <a:cubicBezTo>
                    <a:pt x="77470" y="15875"/>
                    <a:pt x="15875" y="76835"/>
                    <a:pt x="15875" y="151638"/>
                  </a:cubicBezTo>
                  <a:close/>
                </a:path>
              </a:pathLst>
            </a:custGeom>
            <a:solidFill>
              <a:srgbClr val="000000"/>
            </a:solidFill>
          </p:spPr>
        </p:sp>
      </p:grpSp>
      <p:sp>
        <p:nvSpPr>
          <p:cNvPr name="Freeform 7" id="7" descr="Data | A word cloud featuring &quot;DATA&quot;. This is licensed under… | Flickr"/>
          <p:cNvSpPr/>
          <p:nvPr/>
        </p:nvSpPr>
        <p:spPr>
          <a:xfrm flipH="false" flipV="false" rot="0">
            <a:off x="13286500" y="0"/>
            <a:ext cx="5001500" cy="2516375"/>
          </a:xfrm>
          <a:custGeom>
            <a:avLst/>
            <a:gdLst/>
            <a:ahLst/>
            <a:cxnLst/>
            <a:rect r="r" b="b" t="t" l="l"/>
            <a:pathLst>
              <a:path h="2516375" w="5001500">
                <a:moveTo>
                  <a:pt x="0" y="0"/>
                </a:moveTo>
                <a:lnTo>
                  <a:pt x="5001500" y="0"/>
                </a:lnTo>
                <a:lnTo>
                  <a:pt x="5001500" y="2516375"/>
                </a:lnTo>
                <a:lnTo>
                  <a:pt x="0" y="2516375"/>
                </a:lnTo>
                <a:lnTo>
                  <a:pt x="0" y="0"/>
                </a:lnTo>
                <a:close/>
              </a:path>
            </a:pathLst>
          </a:custGeom>
          <a:blipFill>
            <a:blip r:embed="rId5"/>
            <a:stretch>
              <a:fillRect l="0" t="0" r="0" b="0"/>
            </a:stretch>
          </a:blipFill>
        </p:spPr>
      </p:sp>
      <p:grpSp>
        <p:nvGrpSpPr>
          <p:cNvPr name="Group 8" id="8"/>
          <p:cNvGrpSpPr/>
          <p:nvPr/>
        </p:nvGrpSpPr>
        <p:grpSpPr>
          <a:xfrm rot="0">
            <a:off x="5106438" y="3714502"/>
            <a:ext cx="8074781" cy="3059906"/>
            <a:chOff x="0" y="0"/>
            <a:chExt cx="10766375" cy="4079875"/>
          </a:xfrm>
        </p:grpSpPr>
        <p:sp>
          <p:nvSpPr>
            <p:cNvPr name="Freeform 9" id="9"/>
            <p:cNvSpPr/>
            <p:nvPr/>
          </p:nvSpPr>
          <p:spPr>
            <a:xfrm flipH="false" flipV="false" rot="0">
              <a:off x="7874" y="7874"/>
              <a:ext cx="10750550" cy="4064000"/>
            </a:xfrm>
            <a:custGeom>
              <a:avLst/>
              <a:gdLst/>
              <a:ahLst/>
              <a:cxnLst/>
              <a:rect r="r" b="b" t="t" l="l"/>
              <a:pathLst>
                <a:path h="4064000" w="10750550">
                  <a:moveTo>
                    <a:pt x="0" y="755523"/>
                  </a:moveTo>
                  <a:cubicBezTo>
                    <a:pt x="0" y="338328"/>
                    <a:pt x="339090" y="0"/>
                    <a:pt x="757301" y="0"/>
                  </a:cubicBezTo>
                  <a:lnTo>
                    <a:pt x="9993249" y="0"/>
                  </a:lnTo>
                  <a:cubicBezTo>
                    <a:pt x="10411460" y="0"/>
                    <a:pt x="10750550" y="338201"/>
                    <a:pt x="10750550" y="755396"/>
                  </a:cubicBezTo>
                  <a:lnTo>
                    <a:pt x="10750550" y="3308604"/>
                  </a:lnTo>
                  <a:cubicBezTo>
                    <a:pt x="10750550" y="3725799"/>
                    <a:pt x="10411460" y="4064000"/>
                    <a:pt x="9993249" y="4064000"/>
                  </a:cubicBezTo>
                  <a:lnTo>
                    <a:pt x="757301" y="4064000"/>
                  </a:lnTo>
                  <a:cubicBezTo>
                    <a:pt x="339090" y="4064000"/>
                    <a:pt x="127" y="3725799"/>
                    <a:pt x="0" y="3308604"/>
                  </a:cubicBezTo>
                  <a:close/>
                </a:path>
              </a:pathLst>
            </a:custGeom>
            <a:solidFill>
              <a:srgbClr val="FFC000"/>
            </a:solidFill>
          </p:spPr>
        </p:sp>
        <p:sp>
          <p:nvSpPr>
            <p:cNvPr name="Freeform 10" id="10"/>
            <p:cNvSpPr/>
            <p:nvPr/>
          </p:nvSpPr>
          <p:spPr>
            <a:xfrm flipH="false" flipV="false" rot="0">
              <a:off x="0" y="0"/>
              <a:ext cx="10766298" cy="4079875"/>
            </a:xfrm>
            <a:custGeom>
              <a:avLst/>
              <a:gdLst/>
              <a:ahLst/>
              <a:cxnLst/>
              <a:rect r="r" b="b" t="t" l="l"/>
              <a:pathLst>
                <a:path h="4079875" w="10766298">
                  <a:moveTo>
                    <a:pt x="0" y="763397"/>
                  </a:moveTo>
                  <a:cubicBezTo>
                    <a:pt x="0" y="341757"/>
                    <a:pt x="342646" y="0"/>
                    <a:pt x="765175" y="0"/>
                  </a:cubicBezTo>
                  <a:lnTo>
                    <a:pt x="10001123" y="0"/>
                  </a:lnTo>
                  <a:lnTo>
                    <a:pt x="10001123" y="7874"/>
                  </a:lnTo>
                  <a:lnTo>
                    <a:pt x="10001123" y="0"/>
                  </a:lnTo>
                  <a:cubicBezTo>
                    <a:pt x="10423779" y="0"/>
                    <a:pt x="10766298" y="341757"/>
                    <a:pt x="10766298" y="763397"/>
                  </a:cubicBezTo>
                  <a:lnTo>
                    <a:pt x="10758424" y="763397"/>
                  </a:lnTo>
                  <a:lnTo>
                    <a:pt x="10766298" y="763397"/>
                  </a:lnTo>
                  <a:lnTo>
                    <a:pt x="10766298" y="3316478"/>
                  </a:lnTo>
                  <a:lnTo>
                    <a:pt x="10758424" y="3316478"/>
                  </a:lnTo>
                  <a:lnTo>
                    <a:pt x="10766298" y="3316478"/>
                  </a:lnTo>
                  <a:cubicBezTo>
                    <a:pt x="10766298" y="3738118"/>
                    <a:pt x="10423652" y="4079875"/>
                    <a:pt x="10001123" y="4079875"/>
                  </a:cubicBezTo>
                  <a:lnTo>
                    <a:pt x="10001123" y="4072001"/>
                  </a:lnTo>
                  <a:lnTo>
                    <a:pt x="10001123" y="4079875"/>
                  </a:lnTo>
                  <a:lnTo>
                    <a:pt x="765175" y="4079875"/>
                  </a:lnTo>
                  <a:lnTo>
                    <a:pt x="765175" y="4072001"/>
                  </a:lnTo>
                  <a:lnTo>
                    <a:pt x="765175" y="4079875"/>
                  </a:lnTo>
                  <a:cubicBezTo>
                    <a:pt x="342646" y="4079875"/>
                    <a:pt x="0" y="3738118"/>
                    <a:pt x="0" y="3316478"/>
                  </a:cubicBezTo>
                  <a:lnTo>
                    <a:pt x="0" y="763397"/>
                  </a:lnTo>
                  <a:lnTo>
                    <a:pt x="7874" y="763397"/>
                  </a:lnTo>
                  <a:lnTo>
                    <a:pt x="0" y="763397"/>
                  </a:lnTo>
                  <a:moveTo>
                    <a:pt x="15875" y="763397"/>
                  </a:moveTo>
                  <a:lnTo>
                    <a:pt x="15875" y="3316478"/>
                  </a:lnTo>
                  <a:lnTo>
                    <a:pt x="7874" y="3316478"/>
                  </a:lnTo>
                  <a:lnTo>
                    <a:pt x="15748" y="3316478"/>
                  </a:lnTo>
                  <a:cubicBezTo>
                    <a:pt x="15748" y="3729355"/>
                    <a:pt x="351282" y="4064000"/>
                    <a:pt x="765048" y="4064000"/>
                  </a:cubicBezTo>
                  <a:lnTo>
                    <a:pt x="10001123" y="4064000"/>
                  </a:lnTo>
                  <a:cubicBezTo>
                    <a:pt x="10415016" y="4064000"/>
                    <a:pt x="10750423" y="3729355"/>
                    <a:pt x="10750423" y="3316478"/>
                  </a:cubicBezTo>
                  <a:lnTo>
                    <a:pt x="10750423" y="763397"/>
                  </a:lnTo>
                  <a:cubicBezTo>
                    <a:pt x="10750423" y="350520"/>
                    <a:pt x="10414889" y="15875"/>
                    <a:pt x="10001123" y="15875"/>
                  </a:cubicBezTo>
                  <a:lnTo>
                    <a:pt x="765175" y="15875"/>
                  </a:lnTo>
                  <a:lnTo>
                    <a:pt x="765175" y="7874"/>
                  </a:lnTo>
                  <a:lnTo>
                    <a:pt x="765175" y="15748"/>
                  </a:lnTo>
                  <a:cubicBezTo>
                    <a:pt x="351282" y="15748"/>
                    <a:pt x="15875" y="350393"/>
                    <a:pt x="15875" y="763270"/>
                  </a:cubicBezTo>
                  <a:close/>
                </a:path>
              </a:pathLst>
            </a:custGeom>
            <a:solidFill>
              <a:srgbClr val="44546A"/>
            </a:solidFill>
          </p:spPr>
        </p:sp>
        <p:sp>
          <p:nvSpPr>
            <p:cNvPr name="TextBox 11" id="11"/>
            <p:cNvSpPr txBox="true"/>
            <p:nvPr/>
          </p:nvSpPr>
          <p:spPr>
            <a:xfrm>
              <a:off x="0" y="9525"/>
              <a:ext cx="10766375" cy="4070350"/>
            </a:xfrm>
            <a:prstGeom prst="rect">
              <a:avLst/>
            </a:prstGeom>
          </p:spPr>
          <p:txBody>
            <a:bodyPr anchor="ctr" rtlCol="false" tIns="50800" lIns="50800" bIns="50800" rIns="50800"/>
            <a:lstStyle/>
            <a:p>
              <a:pPr algn="ctr">
                <a:lnSpc>
                  <a:spcPts val="6750"/>
                </a:lnSpc>
              </a:pPr>
              <a:r>
                <a:rPr lang="en-US" sz="5625">
                  <a:solidFill>
                    <a:srgbClr val="000000"/>
                  </a:solidFill>
                  <a:latin typeface="Lexend Deca"/>
                  <a:ea typeface="Lexend Deca"/>
                  <a:cs typeface="Lexend Deca"/>
                  <a:sym typeface="Lexend Deca"/>
                </a:rPr>
                <a:t>Insights For The Dataset</a:t>
              </a:r>
            </a:p>
          </p:txBody>
        </p:sp>
      </p:grpSp>
      <p:sp>
        <p:nvSpPr>
          <p:cNvPr name="Freeform 12" id="12"/>
          <p:cNvSpPr/>
          <p:nvPr/>
        </p:nvSpPr>
        <p:spPr>
          <a:xfrm flipH="false" flipV="false" rot="0">
            <a:off x="0" y="7125795"/>
            <a:ext cx="5112562" cy="3161268"/>
          </a:xfrm>
          <a:custGeom>
            <a:avLst/>
            <a:gdLst/>
            <a:ahLst/>
            <a:cxnLst/>
            <a:rect r="r" b="b" t="t" l="l"/>
            <a:pathLst>
              <a:path h="3161268" w="5112562">
                <a:moveTo>
                  <a:pt x="0" y="0"/>
                </a:moveTo>
                <a:lnTo>
                  <a:pt x="5112562" y="0"/>
                </a:lnTo>
                <a:lnTo>
                  <a:pt x="5112562" y="3161268"/>
                </a:lnTo>
                <a:lnTo>
                  <a:pt x="0" y="3161268"/>
                </a:lnTo>
                <a:lnTo>
                  <a:pt x="0" y="0"/>
                </a:lnTo>
                <a:close/>
              </a:path>
            </a:pathLst>
          </a:custGeom>
          <a:blipFill>
            <a:blip r:embed="rId6"/>
            <a:stretch>
              <a:fillRect l="0" t="0" r="0" b="0"/>
            </a:stretch>
          </a:blipFill>
        </p:spPr>
      </p:sp>
      <p:sp>
        <p:nvSpPr>
          <p:cNvPr name="Freeform 13" id="13"/>
          <p:cNvSpPr/>
          <p:nvPr/>
        </p:nvSpPr>
        <p:spPr>
          <a:xfrm flipH="false" flipV="false" rot="0">
            <a:off x="0" y="0"/>
            <a:ext cx="5112585" cy="3161281"/>
          </a:xfrm>
          <a:custGeom>
            <a:avLst/>
            <a:gdLst/>
            <a:ahLst/>
            <a:cxnLst/>
            <a:rect r="r" b="b" t="t" l="l"/>
            <a:pathLst>
              <a:path h="3161281" w="5112585">
                <a:moveTo>
                  <a:pt x="0" y="0"/>
                </a:moveTo>
                <a:lnTo>
                  <a:pt x="5112585" y="0"/>
                </a:lnTo>
                <a:lnTo>
                  <a:pt x="5112585" y="3161281"/>
                </a:lnTo>
                <a:lnTo>
                  <a:pt x="0" y="3161281"/>
                </a:lnTo>
                <a:lnTo>
                  <a:pt x="0" y="0"/>
                </a:lnTo>
                <a:close/>
              </a:path>
            </a:pathLst>
          </a:custGeom>
          <a:blipFill>
            <a:blip r:embed="rId7"/>
            <a:stretch>
              <a:fillRect l="0" t="0" r="0" b="0"/>
            </a:stretch>
          </a:blipFill>
        </p:spPr>
      </p:sp>
      <p:sp>
        <p:nvSpPr>
          <p:cNvPr name="Freeform 14" id="14"/>
          <p:cNvSpPr/>
          <p:nvPr/>
        </p:nvSpPr>
        <p:spPr>
          <a:xfrm flipH="false" flipV="false" rot="0">
            <a:off x="13358617" y="7277686"/>
            <a:ext cx="4929382" cy="3047999"/>
          </a:xfrm>
          <a:custGeom>
            <a:avLst/>
            <a:gdLst/>
            <a:ahLst/>
            <a:cxnLst/>
            <a:rect r="r" b="b" t="t" l="l"/>
            <a:pathLst>
              <a:path h="3047999" w="4929382">
                <a:moveTo>
                  <a:pt x="0" y="0"/>
                </a:moveTo>
                <a:lnTo>
                  <a:pt x="4929383" y="0"/>
                </a:lnTo>
                <a:lnTo>
                  <a:pt x="4929383" y="3047999"/>
                </a:lnTo>
                <a:lnTo>
                  <a:pt x="0" y="3047999"/>
                </a:lnTo>
                <a:lnTo>
                  <a:pt x="0" y="0"/>
                </a:lnTo>
                <a:close/>
              </a:path>
            </a:pathLst>
          </a:custGeom>
          <a:blipFill>
            <a:blip r:embed="rId8"/>
            <a:stretch>
              <a:fillRect l="0" t="0" r="0" b="0"/>
            </a:stretch>
          </a:blipFill>
        </p:spPr>
      </p:sp>
      <p:sp>
        <p:nvSpPr>
          <p:cNvPr name="AutoShape 15" id="15"/>
          <p:cNvSpPr/>
          <p:nvPr/>
        </p:nvSpPr>
        <p:spPr>
          <a:xfrm flipH="true" flipV="true">
            <a:off x="-27377" y="5182741"/>
            <a:ext cx="5133815" cy="61714"/>
          </a:xfrm>
          <a:prstGeom prst="line">
            <a:avLst/>
          </a:prstGeom>
          <a:ln cap="rnd" w="85725">
            <a:solidFill>
              <a:srgbClr val="FFC000"/>
            </a:solidFill>
            <a:prstDash val="solid"/>
            <a:headEnd type="none" len="sm" w="sm"/>
            <a:tailEnd type="none" len="sm" w="sm"/>
          </a:ln>
        </p:spPr>
      </p:sp>
      <p:sp>
        <p:nvSpPr>
          <p:cNvPr name="AutoShape 16" id="16"/>
          <p:cNvSpPr/>
          <p:nvPr/>
        </p:nvSpPr>
        <p:spPr>
          <a:xfrm flipH="true">
            <a:off x="13148298" y="5221981"/>
            <a:ext cx="5116013" cy="0"/>
          </a:xfrm>
          <a:prstGeom prst="line">
            <a:avLst/>
          </a:prstGeom>
          <a:ln cap="rnd" w="85725">
            <a:solidFill>
              <a:srgbClr val="FFC000"/>
            </a:solidFill>
            <a:prstDash val="solid"/>
            <a:headEnd type="none" len="sm" w="sm"/>
            <a:tailEnd type="none" len="sm" w="sm"/>
          </a:ln>
        </p:spPr>
      </p:sp>
      <p:sp>
        <p:nvSpPr>
          <p:cNvPr name="AutoShape 17" id="17"/>
          <p:cNvSpPr/>
          <p:nvPr/>
        </p:nvSpPr>
        <p:spPr>
          <a:xfrm flipH="true">
            <a:off x="9143828" y="0"/>
            <a:ext cx="569" cy="3714502"/>
          </a:xfrm>
          <a:prstGeom prst="line">
            <a:avLst/>
          </a:prstGeom>
          <a:ln cap="rnd" w="85725">
            <a:solidFill>
              <a:srgbClr val="FFC000"/>
            </a:solidFill>
            <a:prstDash val="solid"/>
            <a:headEnd type="none" len="sm" w="sm"/>
            <a:tailEnd type="none" len="sm" w="sm"/>
          </a:ln>
        </p:spPr>
      </p:sp>
      <p:sp>
        <p:nvSpPr>
          <p:cNvPr name="AutoShape 18" id="18"/>
          <p:cNvSpPr/>
          <p:nvPr/>
        </p:nvSpPr>
        <p:spPr>
          <a:xfrm flipH="true">
            <a:off x="9144397" y="6600825"/>
            <a:ext cx="10932" cy="3883450"/>
          </a:xfrm>
          <a:prstGeom prst="line">
            <a:avLst/>
          </a:prstGeom>
          <a:ln cap="rnd" w="85725">
            <a:solidFill>
              <a:srgbClr val="FFC00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94"/>
            <a:ext cx="18312606" cy="10308431"/>
          </a:xfrm>
          <a:custGeom>
            <a:avLst/>
            <a:gdLst/>
            <a:ahLst/>
            <a:cxnLst/>
            <a:rect r="r" b="b" t="t" l="l"/>
            <a:pathLst>
              <a:path h="10308431" w="18312606">
                <a:moveTo>
                  <a:pt x="0" y="0"/>
                </a:moveTo>
                <a:lnTo>
                  <a:pt x="18312606" y="0"/>
                </a:lnTo>
                <a:lnTo>
                  <a:pt x="18312606" y="10308431"/>
                </a:lnTo>
                <a:lnTo>
                  <a:pt x="0" y="10308431"/>
                </a:lnTo>
                <a:lnTo>
                  <a:pt x="0" y="0"/>
                </a:lnTo>
                <a:close/>
              </a:path>
            </a:pathLst>
          </a:custGeom>
          <a:blipFill>
            <a:blip r:embed="rId2"/>
            <a:stretch>
              <a:fillRect l="0" t="-5335" r="0" b="-5335"/>
            </a:stretch>
          </a:blipFill>
        </p:spPr>
      </p:sp>
      <p:sp>
        <p:nvSpPr>
          <p:cNvPr name="Freeform 3" id="3"/>
          <p:cNvSpPr/>
          <p:nvPr/>
        </p:nvSpPr>
        <p:spPr>
          <a:xfrm flipH="false" flipV="false" rot="0">
            <a:off x="11594817" y="6204448"/>
            <a:ext cx="5664483" cy="3194139"/>
          </a:xfrm>
          <a:custGeom>
            <a:avLst/>
            <a:gdLst/>
            <a:ahLst/>
            <a:cxnLst/>
            <a:rect r="r" b="b" t="t" l="l"/>
            <a:pathLst>
              <a:path h="3194139" w="5664483">
                <a:moveTo>
                  <a:pt x="0" y="0"/>
                </a:moveTo>
                <a:lnTo>
                  <a:pt x="5664483" y="0"/>
                </a:lnTo>
                <a:lnTo>
                  <a:pt x="5664483" y="3194139"/>
                </a:lnTo>
                <a:lnTo>
                  <a:pt x="0" y="3194139"/>
                </a:lnTo>
                <a:lnTo>
                  <a:pt x="0" y="0"/>
                </a:lnTo>
                <a:close/>
              </a:path>
            </a:pathLst>
          </a:custGeom>
          <a:blipFill>
            <a:blip r:embed="rId3"/>
            <a:stretch>
              <a:fillRect l="0" t="0" r="0" b="0"/>
            </a:stretch>
          </a:blipFill>
        </p:spPr>
      </p:sp>
      <p:sp>
        <p:nvSpPr>
          <p:cNvPr name="TextBox 4" id="4"/>
          <p:cNvSpPr txBox="true"/>
          <p:nvPr/>
        </p:nvSpPr>
        <p:spPr>
          <a:xfrm rot="0">
            <a:off x="1616273" y="857250"/>
            <a:ext cx="15055453" cy="3684989"/>
          </a:xfrm>
          <a:prstGeom prst="rect">
            <a:avLst/>
          </a:prstGeom>
        </p:spPr>
        <p:txBody>
          <a:bodyPr anchor="t" rtlCol="false" tIns="0" lIns="0" bIns="0" rIns="0">
            <a:spAutoFit/>
          </a:bodyPr>
          <a:lstStyle/>
          <a:p>
            <a:pPr algn="ctr">
              <a:lnSpc>
                <a:spcPts val="5473"/>
              </a:lnSpc>
            </a:pPr>
            <a:r>
              <a:rPr lang="en-US" sz="3040">
                <a:solidFill>
                  <a:srgbClr val="FFFFFF"/>
                </a:solidFill>
                <a:latin typeface="League Spartan"/>
                <a:ea typeface="League Spartan"/>
                <a:cs typeface="League Spartan"/>
                <a:sym typeface="League Spartan"/>
              </a:rPr>
              <a:t>Business Insights</a:t>
            </a:r>
          </a:p>
          <a:p>
            <a:pPr algn="l">
              <a:lnSpc>
                <a:spcPts val="4033"/>
              </a:lnSpc>
            </a:pPr>
          </a:p>
          <a:p>
            <a:pPr algn="l" marL="483741" indent="-241871" lvl="1">
              <a:lnSpc>
                <a:spcPts val="4033"/>
              </a:lnSpc>
              <a:buFont typeface="Arial"/>
              <a:buChar char="•"/>
            </a:pPr>
            <a:r>
              <a:rPr lang="en-US" sz="2240">
                <a:solidFill>
                  <a:srgbClr val="FFFFFF"/>
                </a:solidFill>
                <a:latin typeface="Merriweather"/>
                <a:ea typeface="Merriweather"/>
                <a:cs typeface="Merriweather"/>
                <a:sym typeface="Merriweather"/>
              </a:rPr>
              <a:t>Churn Risk Factors: High service calls (up to 9) indicate customer dissatisfaction</a:t>
            </a:r>
          </a:p>
          <a:p>
            <a:pPr algn="l" marL="483741" indent="-241871" lvl="1">
              <a:lnSpc>
                <a:spcPts val="4033"/>
              </a:lnSpc>
              <a:buFont typeface="Arial"/>
              <a:buChar char="•"/>
            </a:pPr>
            <a:r>
              <a:rPr lang="en-US" sz="2240">
                <a:solidFill>
                  <a:srgbClr val="FFFFFF"/>
                </a:solidFill>
                <a:latin typeface="Merriweather"/>
                <a:ea typeface="Merriweather"/>
                <a:cs typeface="Merriweather"/>
                <a:sym typeface="Merriweather"/>
              </a:rPr>
              <a:t>Customer Segmentation: Heavy users (&gt;350 daily minutes) require tailored plans</a:t>
            </a:r>
          </a:p>
          <a:p>
            <a:pPr algn="l" marL="483741" indent="-241871" lvl="1">
              <a:lnSpc>
                <a:spcPts val="4033"/>
              </a:lnSpc>
              <a:buFont typeface="Arial"/>
              <a:buChar char="•"/>
            </a:pPr>
            <a:r>
              <a:rPr lang="en-US" sz="2240">
                <a:solidFill>
                  <a:srgbClr val="FFFFFF"/>
                </a:solidFill>
                <a:latin typeface="Merriweather"/>
                <a:ea typeface="Merriweather"/>
                <a:cs typeface="Merriweather"/>
                <a:sym typeface="Merriweather"/>
              </a:rPr>
              <a:t>Pricing Strategy: Day and international charges strongly correlate with churn</a:t>
            </a:r>
          </a:p>
          <a:p>
            <a:pPr algn="l" marL="483741" indent="-241871" lvl="1">
              <a:lnSpc>
                <a:spcPts val="4033"/>
              </a:lnSpc>
              <a:buFont typeface="Arial"/>
              <a:buChar char="•"/>
            </a:pPr>
            <a:r>
              <a:rPr lang="en-US" sz="2240">
                <a:solidFill>
                  <a:srgbClr val="FFFFFF"/>
                </a:solidFill>
                <a:latin typeface="Merriweather"/>
                <a:ea typeface="Merriweather"/>
                <a:cs typeface="Merriweather"/>
                <a:sym typeface="Merriweather"/>
              </a:rPr>
              <a:t>Service Opportunities: Similar night/evening usage (~200 mins) suggests potential for specialized plans</a:t>
            </a:r>
          </a:p>
          <a:p>
            <a:pPr algn="l" marL="483741" indent="-241871" lvl="1">
              <a:lnSpc>
                <a:spcPts val="4033"/>
              </a:lnSpc>
              <a:buFont typeface="Arial"/>
              <a:buChar char="•"/>
            </a:pPr>
            <a:r>
              <a:rPr lang="en-US" sz="2240">
                <a:solidFill>
                  <a:srgbClr val="FFFFFF"/>
                </a:solidFill>
                <a:latin typeface="Merriweather"/>
                <a:ea typeface="Merriweather"/>
                <a:cs typeface="Merriweather"/>
                <a:sym typeface="Merriweather"/>
              </a:rPr>
              <a:t>Data Quality Issues: Address missing values in charge/minutes columns to improve model accuracy</a:t>
            </a:r>
          </a:p>
        </p:txBody>
      </p:sp>
      <p:sp>
        <p:nvSpPr>
          <p:cNvPr name="TextBox 5" id="5"/>
          <p:cNvSpPr txBox="true"/>
          <p:nvPr/>
        </p:nvSpPr>
        <p:spPr>
          <a:xfrm rot="0">
            <a:off x="1616273" y="5069284"/>
            <a:ext cx="15055453" cy="4329303"/>
          </a:xfrm>
          <a:prstGeom prst="rect">
            <a:avLst/>
          </a:prstGeom>
        </p:spPr>
        <p:txBody>
          <a:bodyPr anchor="t" rtlCol="false" tIns="0" lIns="0" bIns="0" rIns="0">
            <a:spAutoFit/>
          </a:bodyPr>
          <a:lstStyle/>
          <a:p>
            <a:pPr algn="ctr">
              <a:lnSpc>
                <a:spcPts val="4559"/>
              </a:lnSpc>
              <a:spcBef>
                <a:spcPct val="0"/>
              </a:spcBef>
            </a:pPr>
            <a:r>
              <a:rPr lang="en-US" sz="3039">
                <a:solidFill>
                  <a:srgbClr val="FFFFFF"/>
                </a:solidFill>
                <a:latin typeface="League Spartan"/>
                <a:ea typeface="League Spartan"/>
                <a:cs typeface="League Spartan"/>
                <a:sym typeface="League Spartan"/>
              </a:rPr>
              <a:t>Key General Insights</a:t>
            </a:r>
          </a:p>
          <a:p>
            <a:pPr algn="ctr">
              <a:lnSpc>
                <a:spcPts val="3300"/>
              </a:lnSpc>
              <a:spcBef>
                <a:spcPct val="0"/>
              </a:spcBef>
            </a:pPr>
          </a:p>
          <a:p>
            <a:pPr algn="l" marL="474984" indent="-237492" lvl="1">
              <a:lnSpc>
                <a:spcPts val="3300"/>
              </a:lnSpc>
              <a:buFont typeface="Arial"/>
              <a:buChar char="•"/>
            </a:pPr>
            <a:r>
              <a:rPr lang="en-US" sz="2200">
                <a:solidFill>
                  <a:srgbClr val="FFFFFF"/>
                </a:solidFill>
                <a:latin typeface="Merriweather"/>
                <a:ea typeface="Merriweather"/>
                <a:cs typeface="Merriweather"/>
                <a:sym typeface="Merriweather"/>
              </a:rPr>
              <a:t>Frequent customer service calls (&gt;3-4) strongly predict churn</a:t>
            </a:r>
          </a:p>
          <a:p>
            <a:pPr algn="l" marL="474984" indent="-237492" lvl="1">
              <a:lnSpc>
                <a:spcPts val="3300"/>
              </a:lnSpc>
              <a:buFont typeface="Arial"/>
              <a:buChar char="•"/>
            </a:pPr>
            <a:r>
              <a:rPr lang="en-US" sz="2200">
                <a:solidFill>
                  <a:srgbClr val="FFFFFF"/>
                </a:solidFill>
                <a:latin typeface="Merriweather"/>
                <a:ea typeface="Merriweather"/>
                <a:cs typeface="Merriweather"/>
                <a:sym typeface="Merriweather"/>
              </a:rPr>
              <a:t>High-usage customers need targeted retention strategies</a:t>
            </a:r>
          </a:p>
          <a:p>
            <a:pPr algn="l" marL="474984" indent="-237492" lvl="1">
              <a:lnSpc>
                <a:spcPts val="3300"/>
              </a:lnSpc>
              <a:buFont typeface="Arial"/>
              <a:buChar char="•"/>
            </a:pPr>
            <a:r>
              <a:rPr lang="en-US" sz="2200">
                <a:solidFill>
                  <a:srgbClr val="FFFFFF"/>
                </a:solidFill>
                <a:latin typeface="Merriweather"/>
                <a:ea typeface="Merriweather"/>
                <a:cs typeface="Merriweather"/>
                <a:sym typeface="Merriweather"/>
              </a:rPr>
              <a:t>Day/international call charges correlate with churn</a:t>
            </a:r>
          </a:p>
          <a:p>
            <a:pPr algn="l" marL="474984" indent="-237492" lvl="1">
              <a:lnSpc>
                <a:spcPts val="3300"/>
              </a:lnSpc>
              <a:buFont typeface="Arial"/>
              <a:buChar char="•"/>
            </a:pPr>
            <a:r>
              <a:rPr lang="en-US" sz="2200">
                <a:solidFill>
                  <a:srgbClr val="FFFFFF"/>
                </a:solidFill>
                <a:latin typeface="Merriweather"/>
                <a:ea typeface="Merriweather"/>
                <a:cs typeface="Merriweather"/>
                <a:sym typeface="Merriweather"/>
              </a:rPr>
              <a:t>Premium service users show lower churn rates</a:t>
            </a:r>
          </a:p>
          <a:p>
            <a:pPr algn="l" marL="474984" indent="-237492" lvl="1">
              <a:lnSpc>
                <a:spcPts val="3300"/>
              </a:lnSpc>
              <a:buFont typeface="Arial"/>
              <a:buChar char="•"/>
            </a:pPr>
            <a:r>
              <a:rPr lang="en-US" sz="2200">
                <a:solidFill>
                  <a:srgbClr val="FFFFFF"/>
                </a:solidFill>
                <a:latin typeface="Merriweather"/>
                <a:ea typeface="Merriweather"/>
                <a:cs typeface="Merriweather"/>
                <a:sym typeface="Merriweather"/>
              </a:rPr>
              <a:t>Implement state-specific strategies for high-churn regions</a:t>
            </a:r>
          </a:p>
          <a:p>
            <a:pPr algn="l" marL="474984" indent="-237492" lvl="1">
              <a:lnSpc>
                <a:spcPts val="3300"/>
              </a:lnSpc>
              <a:buFont typeface="Arial"/>
              <a:buChar char="•"/>
            </a:pPr>
            <a:r>
              <a:rPr lang="en-US" sz="2200">
                <a:solidFill>
                  <a:srgbClr val="FFFFFF"/>
                </a:solidFill>
                <a:latin typeface="Merriweather"/>
                <a:ea typeface="Merriweather"/>
                <a:cs typeface="Merriweather"/>
                <a:sym typeface="Merriweather"/>
              </a:rPr>
              <a:t>Monitor high-spending customers for proactive retention</a:t>
            </a:r>
          </a:p>
          <a:p>
            <a:pPr algn="l" marL="474984" indent="-237492" lvl="1">
              <a:lnSpc>
                <a:spcPts val="3300"/>
              </a:lnSpc>
              <a:buFont typeface="Arial"/>
              <a:buChar char="•"/>
            </a:pPr>
            <a:r>
              <a:rPr lang="en-US" sz="2200">
                <a:solidFill>
                  <a:srgbClr val="FFFFFF"/>
                </a:solidFill>
                <a:latin typeface="Merriweather"/>
                <a:ea typeface="Merriweather"/>
                <a:cs typeface="Merriweather"/>
                <a:sym typeface="Merriweather"/>
              </a:rPr>
              <a:t>Create customized plans based on usage patterns</a:t>
            </a:r>
          </a:p>
          <a:p>
            <a:pPr algn="l" marL="474984" indent="-237492" lvl="1">
              <a:lnSpc>
                <a:spcPts val="3300"/>
              </a:lnSpc>
              <a:spcBef>
                <a:spcPct val="0"/>
              </a:spcBef>
              <a:buFont typeface="Arial"/>
              <a:buChar char="•"/>
            </a:pPr>
            <a:r>
              <a:rPr lang="en-US" sz="2200">
                <a:solidFill>
                  <a:srgbClr val="FFFFFF"/>
                </a:solidFill>
                <a:latin typeface="Merriweather"/>
                <a:ea typeface="Merriweather"/>
                <a:cs typeface="Merriweather"/>
                <a:sym typeface="Merriweather"/>
              </a:rPr>
              <a:t>Improve customer support quality for repeat callers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a:hlinkClick r:id="rId3"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sp>
        <p:nvSpPr>
          <p:cNvPr name="Freeform 3" id="3"/>
          <p:cNvSpPr/>
          <p:nvPr/>
        </p:nvSpPr>
        <p:spPr>
          <a:xfrm flipH="false" flipV="false" rot="0">
            <a:off x="4762" y="-794"/>
            <a:ext cx="18283238" cy="10287794"/>
          </a:xfrm>
          <a:custGeom>
            <a:avLst/>
            <a:gdLst/>
            <a:ahLst/>
            <a:cxnLst/>
            <a:rect r="r" b="b" t="t" l="l"/>
            <a:pathLst>
              <a:path h="10287794" w="18283238">
                <a:moveTo>
                  <a:pt x="0" y="0"/>
                </a:moveTo>
                <a:lnTo>
                  <a:pt x="18283238" y="0"/>
                </a:lnTo>
                <a:lnTo>
                  <a:pt x="18283238" y="10287794"/>
                </a:lnTo>
                <a:lnTo>
                  <a:pt x="0" y="10287794"/>
                </a:lnTo>
                <a:lnTo>
                  <a:pt x="0" y="0"/>
                </a:lnTo>
                <a:close/>
              </a:path>
            </a:pathLst>
          </a:custGeom>
          <a:blipFill>
            <a:blip r:embed="rId4"/>
            <a:stretch>
              <a:fillRect l="0" t="-5536" r="0" b="-5536"/>
            </a:stretch>
          </a:blipFill>
        </p:spPr>
      </p:sp>
      <p:sp>
        <p:nvSpPr>
          <p:cNvPr name="AutoShape 4" id="4"/>
          <p:cNvSpPr/>
          <p:nvPr/>
        </p:nvSpPr>
        <p:spPr>
          <a:xfrm rot="26519">
            <a:off x="5209386" y="3999351"/>
            <a:ext cx="2469523" cy="0"/>
          </a:xfrm>
          <a:prstGeom prst="line">
            <a:avLst/>
          </a:prstGeom>
          <a:ln cap="rnd" w="9525">
            <a:solidFill>
              <a:srgbClr val="307AF3"/>
            </a:solidFill>
            <a:prstDash val="solid"/>
            <a:headEnd type="none" len="sm" w="sm"/>
            <a:tailEnd type="oval" len="lg" w="lg"/>
          </a:ln>
        </p:spPr>
      </p:sp>
      <p:grpSp>
        <p:nvGrpSpPr>
          <p:cNvPr name="Group 5" id="5"/>
          <p:cNvGrpSpPr/>
          <p:nvPr/>
        </p:nvGrpSpPr>
        <p:grpSpPr>
          <a:xfrm rot="0">
            <a:off x="552598" y="3177075"/>
            <a:ext cx="4248000" cy="1849200"/>
            <a:chOff x="0" y="0"/>
            <a:chExt cx="5664000" cy="2465600"/>
          </a:xfrm>
        </p:grpSpPr>
        <p:sp>
          <p:nvSpPr>
            <p:cNvPr name="Freeform 6" id="6"/>
            <p:cNvSpPr/>
            <p:nvPr/>
          </p:nvSpPr>
          <p:spPr>
            <a:xfrm flipH="false" flipV="false" rot="0">
              <a:off x="0" y="0"/>
              <a:ext cx="5664000" cy="2465600"/>
            </a:xfrm>
            <a:custGeom>
              <a:avLst/>
              <a:gdLst/>
              <a:ahLst/>
              <a:cxnLst/>
              <a:rect r="r" b="b" t="t" l="l"/>
              <a:pathLst>
                <a:path h="2465600" w="5664000">
                  <a:moveTo>
                    <a:pt x="0" y="0"/>
                  </a:moveTo>
                  <a:lnTo>
                    <a:pt x="5664000" y="0"/>
                  </a:lnTo>
                  <a:lnTo>
                    <a:pt x="5664000" y="2465600"/>
                  </a:lnTo>
                  <a:lnTo>
                    <a:pt x="0" y="2465600"/>
                  </a:lnTo>
                  <a:close/>
                </a:path>
              </a:pathLst>
            </a:custGeom>
            <a:solidFill>
              <a:srgbClr val="000000">
                <a:alpha val="0"/>
              </a:srgbClr>
            </a:solidFill>
          </p:spPr>
        </p:sp>
        <p:sp>
          <p:nvSpPr>
            <p:cNvPr name="TextBox 7" id="7"/>
            <p:cNvSpPr txBox="true"/>
            <p:nvPr/>
          </p:nvSpPr>
          <p:spPr>
            <a:xfrm>
              <a:off x="0" y="-57150"/>
              <a:ext cx="5664000" cy="2522750"/>
            </a:xfrm>
            <a:prstGeom prst="rect">
              <a:avLst/>
            </a:prstGeom>
          </p:spPr>
          <p:txBody>
            <a:bodyPr anchor="ctr" rtlCol="false" tIns="0" lIns="0" bIns="0" rIns="0"/>
            <a:lstStyle/>
            <a:p>
              <a:pPr algn="ctr" marL="449342" indent="-224671" lvl="1">
                <a:lnSpc>
                  <a:spcPts val="2700"/>
                </a:lnSpc>
                <a:buAutoNum type="arabicPeriod" startAt="1"/>
              </a:pPr>
              <a:r>
                <a:rPr lang="en-US" b="true" sz="1875">
                  <a:solidFill>
                    <a:srgbClr val="FFFFFF"/>
                  </a:solidFill>
                  <a:latin typeface="Roboto Bold"/>
                  <a:ea typeface="Roboto Bold"/>
                  <a:cs typeface="Roboto Bold"/>
                  <a:sym typeface="Roboto Bold"/>
                </a:rPr>
                <a:t>Personalized Experience</a:t>
              </a:r>
            </a:p>
            <a:p>
              <a:pPr algn="ctr">
                <a:lnSpc>
                  <a:spcPts val="2699"/>
                </a:lnSpc>
              </a:pPr>
            </a:p>
            <a:p>
              <a:pPr algn="ctr" marL="449461" indent="-224730" lvl="1">
                <a:lnSpc>
                  <a:spcPts val="2699"/>
                </a:lnSpc>
                <a:buFont typeface="Arial"/>
                <a:buChar char="•"/>
              </a:pPr>
              <a:r>
                <a:rPr lang="en-US" b="true" sz="1874">
                  <a:solidFill>
                    <a:srgbClr val="FFFFFF"/>
                  </a:solidFill>
                  <a:latin typeface="Roboto Bold"/>
                  <a:ea typeface="Roboto Bold"/>
                  <a:cs typeface="Roboto Bold"/>
                  <a:sym typeface="Roboto Bold"/>
                </a:rPr>
                <a:t>AI Recommendations</a:t>
              </a:r>
            </a:p>
            <a:p>
              <a:pPr algn="ctr" marL="449461" indent="-224730" lvl="1">
                <a:lnSpc>
                  <a:spcPts val="2699"/>
                </a:lnSpc>
                <a:buFont typeface="Arial"/>
                <a:buChar char="•"/>
              </a:pPr>
              <a:r>
                <a:rPr lang="en-US" b="true" sz="1874">
                  <a:solidFill>
                    <a:srgbClr val="FFFFFF"/>
                  </a:solidFill>
                  <a:latin typeface="Roboto Bold"/>
                  <a:ea typeface="Roboto Bold"/>
                  <a:cs typeface="Roboto Bold"/>
                  <a:sym typeface="Roboto Bold"/>
                </a:rPr>
                <a:t>Journey Mapping</a:t>
              </a:r>
            </a:p>
            <a:p>
              <a:pPr algn="ctr" marL="449461" indent="-224730" lvl="1">
                <a:lnSpc>
                  <a:spcPts val="2699"/>
                </a:lnSpc>
                <a:buFont typeface="Arial"/>
                <a:buChar char="•"/>
              </a:pPr>
              <a:r>
                <a:rPr lang="en-US" b="true" sz="1874">
                  <a:solidFill>
                    <a:srgbClr val="FFFFFF"/>
                  </a:solidFill>
                  <a:latin typeface="Roboto Bold"/>
                  <a:ea typeface="Roboto Bold"/>
                  <a:cs typeface="Roboto Bold"/>
                  <a:sym typeface="Roboto Bold"/>
                </a:rPr>
                <a:t>Personalized Channels</a:t>
              </a:r>
            </a:p>
          </p:txBody>
        </p:sp>
      </p:grpSp>
      <p:sp>
        <p:nvSpPr>
          <p:cNvPr name="AutoShape 8" id="8"/>
          <p:cNvSpPr/>
          <p:nvPr/>
        </p:nvSpPr>
        <p:spPr>
          <a:xfrm rot="34851">
            <a:off x="5368724" y="7466194"/>
            <a:ext cx="1879147" cy="0"/>
          </a:xfrm>
          <a:prstGeom prst="line">
            <a:avLst/>
          </a:prstGeom>
          <a:ln cap="rnd" w="9525">
            <a:solidFill>
              <a:srgbClr val="0E63F0"/>
            </a:solidFill>
            <a:prstDash val="solid"/>
            <a:headEnd type="none" len="sm" w="sm"/>
            <a:tailEnd type="oval" len="lg" w="lg"/>
          </a:ln>
        </p:spPr>
      </p:sp>
      <p:grpSp>
        <p:nvGrpSpPr>
          <p:cNvPr name="Group 9" id="9"/>
          <p:cNvGrpSpPr/>
          <p:nvPr/>
        </p:nvGrpSpPr>
        <p:grpSpPr>
          <a:xfrm rot="0">
            <a:off x="712098" y="6541594"/>
            <a:ext cx="4248000" cy="1849200"/>
            <a:chOff x="0" y="0"/>
            <a:chExt cx="5664000" cy="2465600"/>
          </a:xfrm>
        </p:grpSpPr>
        <p:sp>
          <p:nvSpPr>
            <p:cNvPr name="Freeform 10" id="10"/>
            <p:cNvSpPr/>
            <p:nvPr/>
          </p:nvSpPr>
          <p:spPr>
            <a:xfrm flipH="false" flipV="false" rot="0">
              <a:off x="0" y="0"/>
              <a:ext cx="5664000" cy="2465600"/>
            </a:xfrm>
            <a:custGeom>
              <a:avLst/>
              <a:gdLst/>
              <a:ahLst/>
              <a:cxnLst/>
              <a:rect r="r" b="b" t="t" l="l"/>
              <a:pathLst>
                <a:path h="2465600" w="5664000">
                  <a:moveTo>
                    <a:pt x="0" y="0"/>
                  </a:moveTo>
                  <a:lnTo>
                    <a:pt x="5664000" y="0"/>
                  </a:lnTo>
                  <a:lnTo>
                    <a:pt x="5664000" y="2465600"/>
                  </a:lnTo>
                  <a:lnTo>
                    <a:pt x="0" y="2465600"/>
                  </a:lnTo>
                  <a:close/>
                </a:path>
              </a:pathLst>
            </a:custGeom>
            <a:solidFill>
              <a:srgbClr val="000000">
                <a:alpha val="0"/>
              </a:srgbClr>
            </a:solidFill>
          </p:spPr>
        </p:sp>
        <p:sp>
          <p:nvSpPr>
            <p:cNvPr name="TextBox 11" id="11"/>
            <p:cNvSpPr txBox="true"/>
            <p:nvPr/>
          </p:nvSpPr>
          <p:spPr>
            <a:xfrm>
              <a:off x="0" y="9525"/>
              <a:ext cx="5664000" cy="2456075"/>
            </a:xfrm>
            <a:prstGeom prst="rect">
              <a:avLst/>
            </a:prstGeom>
          </p:spPr>
          <p:txBody>
            <a:bodyPr anchor="ctr" rtlCol="false" tIns="0" lIns="0" bIns="0" rIns="0"/>
            <a:lstStyle/>
            <a:p>
              <a:pPr algn="ctr">
                <a:lnSpc>
                  <a:spcPts val="2025"/>
                </a:lnSpc>
              </a:pPr>
              <a:r>
                <a:rPr lang="en-US" b="true" sz="1875">
                  <a:solidFill>
                    <a:srgbClr val="FFFFFF"/>
                  </a:solidFill>
                  <a:latin typeface="Roboto Bold"/>
                  <a:ea typeface="Roboto Bold"/>
                  <a:cs typeface="Roboto Bold"/>
                  <a:sym typeface="Roboto Bold"/>
                </a:rPr>
                <a:t>2. Retention Pricing</a:t>
              </a:r>
            </a:p>
            <a:p>
              <a:pPr algn="ctr">
                <a:lnSpc>
                  <a:spcPts val="2024"/>
                </a:lnSpc>
              </a:pPr>
            </a:p>
            <a:p>
              <a:pPr algn="ctr" marL="449461" indent="-224730" lvl="1">
                <a:lnSpc>
                  <a:spcPts val="2024"/>
                </a:lnSpc>
                <a:buFont typeface="Arial"/>
                <a:buChar char="•"/>
              </a:pPr>
              <a:r>
                <a:rPr lang="en-US" b="true" sz="1874">
                  <a:solidFill>
                    <a:srgbClr val="FFFFFF"/>
                  </a:solidFill>
                  <a:latin typeface="Roboto Bold"/>
                  <a:ea typeface="Roboto Bold"/>
                  <a:cs typeface="Roboto Bold"/>
                  <a:sym typeface="Roboto Bold"/>
                </a:rPr>
                <a:t>Value-Based Pricing</a:t>
              </a:r>
            </a:p>
            <a:p>
              <a:pPr algn="ctr" marL="449461" indent="-224730" lvl="1">
                <a:lnSpc>
                  <a:spcPts val="2024"/>
                </a:lnSpc>
                <a:buFont typeface="Arial"/>
                <a:buChar char="•"/>
              </a:pPr>
              <a:r>
                <a:rPr lang="en-US" b="true" sz="1874">
                  <a:solidFill>
                    <a:srgbClr val="FFFFFF"/>
                  </a:solidFill>
                  <a:latin typeface="Roboto Bold"/>
                  <a:ea typeface="Roboto Bold"/>
                  <a:cs typeface="Roboto Bold"/>
                  <a:sym typeface="Roboto Bold"/>
                </a:rPr>
                <a:t>Loyalty Programs</a:t>
              </a:r>
            </a:p>
            <a:p>
              <a:pPr algn="ctr" marL="449461" indent="-224730" lvl="1">
                <a:lnSpc>
                  <a:spcPts val="2024"/>
                </a:lnSpc>
                <a:buFont typeface="Arial"/>
                <a:buChar char="•"/>
              </a:pPr>
              <a:r>
                <a:rPr lang="en-US" b="true" sz="1874">
                  <a:solidFill>
                    <a:srgbClr val="FFFFFF"/>
                  </a:solidFill>
                  <a:latin typeface="Roboto Bold"/>
                  <a:ea typeface="Roboto Bold"/>
                  <a:cs typeface="Roboto Bold"/>
                  <a:sym typeface="Roboto Bold"/>
                </a:rPr>
                <a:t>Tiered Pricing</a:t>
              </a:r>
            </a:p>
          </p:txBody>
        </p:sp>
      </p:grpSp>
      <p:sp>
        <p:nvSpPr>
          <p:cNvPr name="AutoShape 12" id="12"/>
          <p:cNvSpPr/>
          <p:nvPr/>
        </p:nvSpPr>
        <p:spPr>
          <a:xfrm rot="17716">
            <a:off x="9400347" y="8399125"/>
            <a:ext cx="3696499" cy="0"/>
          </a:xfrm>
          <a:prstGeom prst="line">
            <a:avLst/>
          </a:prstGeom>
          <a:ln cap="rnd" w="9525">
            <a:solidFill>
              <a:srgbClr val="0D5CDF"/>
            </a:solidFill>
            <a:prstDash val="solid"/>
            <a:headEnd type="none" len="sm" w="sm"/>
            <a:tailEnd type="oval" len="lg" w="lg"/>
          </a:ln>
        </p:spPr>
      </p:sp>
      <p:grpSp>
        <p:nvGrpSpPr>
          <p:cNvPr name="Group 13" id="13"/>
          <p:cNvGrpSpPr/>
          <p:nvPr/>
        </p:nvGrpSpPr>
        <p:grpSpPr>
          <a:xfrm rot="0">
            <a:off x="13487396" y="7474525"/>
            <a:ext cx="4248000" cy="1849200"/>
            <a:chOff x="0" y="0"/>
            <a:chExt cx="5664000" cy="2465600"/>
          </a:xfrm>
        </p:grpSpPr>
        <p:sp>
          <p:nvSpPr>
            <p:cNvPr name="Freeform 14" id="14"/>
            <p:cNvSpPr/>
            <p:nvPr/>
          </p:nvSpPr>
          <p:spPr>
            <a:xfrm flipH="false" flipV="false" rot="0">
              <a:off x="0" y="0"/>
              <a:ext cx="5664000" cy="2465600"/>
            </a:xfrm>
            <a:custGeom>
              <a:avLst/>
              <a:gdLst/>
              <a:ahLst/>
              <a:cxnLst/>
              <a:rect r="r" b="b" t="t" l="l"/>
              <a:pathLst>
                <a:path h="2465600" w="5664000">
                  <a:moveTo>
                    <a:pt x="0" y="0"/>
                  </a:moveTo>
                  <a:lnTo>
                    <a:pt x="5664000" y="0"/>
                  </a:lnTo>
                  <a:lnTo>
                    <a:pt x="5664000" y="2465600"/>
                  </a:lnTo>
                  <a:lnTo>
                    <a:pt x="0" y="2465600"/>
                  </a:lnTo>
                  <a:close/>
                </a:path>
              </a:pathLst>
            </a:custGeom>
            <a:solidFill>
              <a:srgbClr val="000000">
                <a:alpha val="0"/>
              </a:srgbClr>
            </a:solidFill>
          </p:spPr>
        </p:sp>
        <p:sp>
          <p:nvSpPr>
            <p:cNvPr name="TextBox 15" id="15"/>
            <p:cNvSpPr txBox="true"/>
            <p:nvPr/>
          </p:nvSpPr>
          <p:spPr>
            <a:xfrm>
              <a:off x="0" y="9525"/>
              <a:ext cx="5664000" cy="2456075"/>
            </a:xfrm>
            <a:prstGeom prst="rect">
              <a:avLst/>
            </a:prstGeom>
          </p:spPr>
          <p:txBody>
            <a:bodyPr anchor="ctr" rtlCol="false" tIns="0" lIns="0" bIns="0" rIns="0"/>
            <a:lstStyle/>
            <a:p>
              <a:pPr algn="l">
                <a:lnSpc>
                  <a:spcPts val="2025"/>
                </a:lnSpc>
              </a:pPr>
              <a:r>
                <a:rPr lang="en-US" b="true" sz="1875">
                  <a:solidFill>
                    <a:srgbClr val="FFFFFF"/>
                  </a:solidFill>
                  <a:latin typeface="Roboto Bold"/>
                  <a:ea typeface="Roboto Bold"/>
                  <a:cs typeface="Roboto Bold"/>
                  <a:sym typeface="Roboto Bold"/>
                </a:rPr>
                <a:t>3. Product Innovation</a:t>
              </a:r>
            </a:p>
            <a:p>
              <a:pPr algn="l">
                <a:lnSpc>
                  <a:spcPts val="2024"/>
                </a:lnSpc>
              </a:pPr>
            </a:p>
            <a:p>
              <a:pPr algn="l" marL="449461" indent="-224730" lvl="1">
                <a:lnSpc>
                  <a:spcPts val="2024"/>
                </a:lnSpc>
                <a:buFont typeface="Arial"/>
                <a:buChar char="•"/>
              </a:pPr>
              <a:r>
                <a:rPr lang="en-US" b="true" sz="1874">
                  <a:solidFill>
                    <a:srgbClr val="FFFFFF"/>
                  </a:solidFill>
                  <a:latin typeface="Roboto Bold"/>
                  <a:ea typeface="Roboto Bold"/>
                  <a:cs typeface="Roboto Bold"/>
                  <a:sym typeface="Roboto Bold"/>
                </a:rPr>
                <a:t>Feedback Loops</a:t>
              </a:r>
            </a:p>
            <a:p>
              <a:pPr algn="l" marL="449461" indent="-224730" lvl="1">
                <a:lnSpc>
                  <a:spcPts val="2024"/>
                </a:lnSpc>
                <a:buFont typeface="Arial"/>
                <a:buChar char="•"/>
              </a:pPr>
              <a:r>
                <a:rPr lang="en-US" b="true" sz="1874">
                  <a:solidFill>
                    <a:srgbClr val="FFFFFF"/>
                  </a:solidFill>
                  <a:latin typeface="Roboto Bold"/>
                  <a:ea typeface="Roboto Bold"/>
                  <a:cs typeface="Roboto Bold"/>
                  <a:sym typeface="Roboto Bold"/>
                </a:rPr>
                <a:t>Feature Prioritization</a:t>
              </a:r>
            </a:p>
            <a:p>
              <a:pPr algn="l" marL="449461" indent="-224730" lvl="1">
                <a:lnSpc>
                  <a:spcPts val="2024"/>
                </a:lnSpc>
                <a:buFont typeface="Arial"/>
                <a:buChar char="•"/>
              </a:pPr>
              <a:r>
                <a:rPr lang="en-US" b="true" sz="1874">
                  <a:solidFill>
                    <a:srgbClr val="FFFFFF"/>
                  </a:solidFill>
                  <a:latin typeface="Roboto Bold"/>
                  <a:ea typeface="Roboto Bold"/>
                  <a:cs typeface="Roboto Bold"/>
                  <a:sym typeface="Roboto Bold"/>
                </a:rPr>
                <a:t>Innovation Teams</a:t>
              </a:r>
            </a:p>
          </p:txBody>
        </p:sp>
      </p:grpSp>
      <p:grpSp>
        <p:nvGrpSpPr>
          <p:cNvPr name="Group 16" id="16"/>
          <p:cNvGrpSpPr/>
          <p:nvPr/>
        </p:nvGrpSpPr>
        <p:grpSpPr>
          <a:xfrm rot="0">
            <a:off x="13487397" y="3177075"/>
            <a:ext cx="4248000" cy="1849200"/>
            <a:chOff x="0" y="0"/>
            <a:chExt cx="5664000" cy="2465600"/>
          </a:xfrm>
        </p:grpSpPr>
        <p:sp>
          <p:nvSpPr>
            <p:cNvPr name="Freeform 17" id="17"/>
            <p:cNvSpPr/>
            <p:nvPr/>
          </p:nvSpPr>
          <p:spPr>
            <a:xfrm flipH="false" flipV="false" rot="0">
              <a:off x="0" y="0"/>
              <a:ext cx="5664000" cy="2465600"/>
            </a:xfrm>
            <a:custGeom>
              <a:avLst/>
              <a:gdLst/>
              <a:ahLst/>
              <a:cxnLst/>
              <a:rect r="r" b="b" t="t" l="l"/>
              <a:pathLst>
                <a:path h="2465600" w="5664000">
                  <a:moveTo>
                    <a:pt x="0" y="0"/>
                  </a:moveTo>
                  <a:lnTo>
                    <a:pt x="5664000" y="0"/>
                  </a:lnTo>
                  <a:lnTo>
                    <a:pt x="5664000" y="2465600"/>
                  </a:lnTo>
                  <a:lnTo>
                    <a:pt x="0" y="2465600"/>
                  </a:lnTo>
                  <a:close/>
                </a:path>
              </a:pathLst>
            </a:custGeom>
            <a:solidFill>
              <a:srgbClr val="000000">
                <a:alpha val="0"/>
              </a:srgbClr>
            </a:solidFill>
          </p:spPr>
        </p:sp>
        <p:sp>
          <p:nvSpPr>
            <p:cNvPr name="TextBox 18" id="18"/>
            <p:cNvSpPr txBox="true"/>
            <p:nvPr/>
          </p:nvSpPr>
          <p:spPr>
            <a:xfrm>
              <a:off x="0" y="9525"/>
              <a:ext cx="5664000" cy="2456075"/>
            </a:xfrm>
            <a:prstGeom prst="rect">
              <a:avLst/>
            </a:prstGeom>
          </p:spPr>
          <p:txBody>
            <a:bodyPr anchor="ctr" rtlCol="false" tIns="0" lIns="0" bIns="0" rIns="0"/>
            <a:lstStyle/>
            <a:p>
              <a:pPr algn="l">
                <a:lnSpc>
                  <a:spcPts val="2025"/>
                </a:lnSpc>
              </a:pPr>
              <a:r>
                <a:rPr lang="en-US" b="true" sz="1875">
                  <a:solidFill>
                    <a:srgbClr val="FFFFFF"/>
                  </a:solidFill>
                  <a:latin typeface="Roboto Bold"/>
                  <a:ea typeface="Roboto Bold"/>
                  <a:cs typeface="Roboto Bold"/>
                  <a:sym typeface="Roboto Bold"/>
                </a:rPr>
                <a:t>5. Strategic Partnerships</a:t>
              </a:r>
            </a:p>
            <a:p>
              <a:pPr algn="l">
                <a:lnSpc>
                  <a:spcPts val="2024"/>
                </a:lnSpc>
              </a:pPr>
            </a:p>
            <a:p>
              <a:pPr algn="l" marL="449461" indent="-224730" lvl="1">
                <a:lnSpc>
                  <a:spcPts val="2024"/>
                </a:lnSpc>
                <a:buFont typeface="Arial"/>
                <a:buChar char="•"/>
              </a:pPr>
              <a:r>
                <a:rPr lang="en-US" b="true" sz="1874">
                  <a:solidFill>
                    <a:srgbClr val="FFFFFF"/>
                  </a:solidFill>
                  <a:latin typeface="Roboto Bold"/>
                  <a:ea typeface="Roboto Bold"/>
                  <a:cs typeface="Roboto Bold"/>
                  <a:sym typeface="Roboto Bold"/>
                </a:rPr>
                <a:t>Complementary Providers </a:t>
              </a:r>
            </a:p>
            <a:p>
              <a:pPr algn="l" marL="449461" indent="-224730" lvl="1">
                <a:lnSpc>
                  <a:spcPts val="2024"/>
                </a:lnSpc>
                <a:buFont typeface="Arial"/>
                <a:buChar char="•"/>
              </a:pPr>
              <a:r>
                <a:rPr lang="en-US" b="true" sz="1874">
                  <a:solidFill>
                    <a:srgbClr val="FFFFFF"/>
                  </a:solidFill>
                  <a:latin typeface="Roboto Bold"/>
                  <a:ea typeface="Roboto Bold"/>
                  <a:cs typeface="Roboto Bold"/>
                  <a:sym typeface="Roboto Bold"/>
                </a:rPr>
                <a:t>Co-Branding</a:t>
              </a:r>
            </a:p>
            <a:p>
              <a:pPr algn="l" marL="449461" indent="-224730" lvl="1">
                <a:lnSpc>
                  <a:spcPts val="2024"/>
                </a:lnSpc>
                <a:buFont typeface="Arial"/>
                <a:buChar char="•"/>
              </a:pPr>
              <a:r>
                <a:rPr lang="en-US" b="true" sz="1874">
                  <a:solidFill>
                    <a:srgbClr val="FFFFFF"/>
                  </a:solidFill>
                  <a:latin typeface="Roboto Bold"/>
                  <a:ea typeface="Roboto Bold"/>
                  <a:cs typeface="Roboto Bold"/>
                  <a:sym typeface="Roboto Bold"/>
                </a:rPr>
                <a:t>Integration</a:t>
              </a:r>
            </a:p>
          </p:txBody>
        </p:sp>
      </p:grpSp>
      <p:sp>
        <p:nvSpPr>
          <p:cNvPr name="AutoShape 19" id="19"/>
          <p:cNvSpPr/>
          <p:nvPr/>
        </p:nvSpPr>
        <p:spPr>
          <a:xfrm rot="25261">
            <a:off x="10504538" y="3999351"/>
            <a:ext cx="2592520" cy="0"/>
          </a:xfrm>
          <a:prstGeom prst="line">
            <a:avLst/>
          </a:prstGeom>
          <a:ln cap="rnd" w="9525">
            <a:solidFill>
              <a:srgbClr val="0942A1"/>
            </a:solidFill>
            <a:prstDash val="solid"/>
            <a:headEnd type="none" len="sm" w="sm"/>
            <a:tailEnd type="oval" len="lg" w="lg"/>
          </a:ln>
        </p:spPr>
      </p:sp>
      <p:sp>
        <p:nvSpPr>
          <p:cNvPr name="AutoShape 20" id="20"/>
          <p:cNvSpPr/>
          <p:nvPr/>
        </p:nvSpPr>
        <p:spPr>
          <a:xfrm rot="36555">
            <a:off x="11305422" y="6250410"/>
            <a:ext cx="1791551" cy="0"/>
          </a:xfrm>
          <a:prstGeom prst="line">
            <a:avLst/>
          </a:prstGeom>
          <a:ln cap="rnd" w="9525">
            <a:solidFill>
              <a:srgbClr val="0C57D3"/>
            </a:solidFill>
            <a:prstDash val="solid"/>
            <a:headEnd type="none" len="sm" w="sm"/>
            <a:tailEnd type="oval" len="lg" w="lg"/>
          </a:ln>
        </p:spPr>
      </p:sp>
      <p:grpSp>
        <p:nvGrpSpPr>
          <p:cNvPr name="Group 21" id="21"/>
          <p:cNvGrpSpPr/>
          <p:nvPr/>
        </p:nvGrpSpPr>
        <p:grpSpPr>
          <a:xfrm rot="0">
            <a:off x="13487397" y="5325810"/>
            <a:ext cx="4248000" cy="1849200"/>
            <a:chOff x="0" y="0"/>
            <a:chExt cx="5664000" cy="2465600"/>
          </a:xfrm>
        </p:grpSpPr>
        <p:sp>
          <p:nvSpPr>
            <p:cNvPr name="Freeform 22" id="22"/>
            <p:cNvSpPr/>
            <p:nvPr/>
          </p:nvSpPr>
          <p:spPr>
            <a:xfrm flipH="false" flipV="false" rot="0">
              <a:off x="0" y="0"/>
              <a:ext cx="5664000" cy="2465600"/>
            </a:xfrm>
            <a:custGeom>
              <a:avLst/>
              <a:gdLst/>
              <a:ahLst/>
              <a:cxnLst/>
              <a:rect r="r" b="b" t="t" l="l"/>
              <a:pathLst>
                <a:path h="2465600" w="5664000">
                  <a:moveTo>
                    <a:pt x="0" y="0"/>
                  </a:moveTo>
                  <a:lnTo>
                    <a:pt x="5664000" y="0"/>
                  </a:lnTo>
                  <a:lnTo>
                    <a:pt x="5664000" y="2465600"/>
                  </a:lnTo>
                  <a:lnTo>
                    <a:pt x="0" y="2465600"/>
                  </a:lnTo>
                  <a:close/>
                </a:path>
              </a:pathLst>
            </a:custGeom>
            <a:solidFill>
              <a:srgbClr val="000000">
                <a:alpha val="0"/>
              </a:srgbClr>
            </a:solidFill>
          </p:spPr>
        </p:sp>
        <p:sp>
          <p:nvSpPr>
            <p:cNvPr name="TextBox 23" id="23"/>
            <p:cNvSpPr txBox="true"/>
            <p:nvPr/>
          </p:nvSpPr>
          <p:spPr>
            <a:xfrm>
              <a:off x="0" y="9525"/>
              <a:ext cx="5664000" cy="2456075"/>
            </a:xfrm>
            <a:prstGeom prst="rect">
              <a:avLst/>
            </a:prstGeom>
          </p:spPr>
          <p:txBody>
            <a:bodyPr anchor="ctr" rtlCol="false" tIns="0" lIns="0" bIns="0" rIns="0"/>
            <a:lstStyle/>
            <a:p>
              <a:pPr algn="l">
                <a:lnSpc>
                  <a:spcPts val="2025"/>
                </a:lnSpc>
              </a:pPr>
              <a:r>
                <a:rPr lang="en-US" b="true" sz="1875">
                  <a:solidFill>
                    <a:srgbClr val="FFFFFF"/>
                  </a:solidFill>
                  <a:latin typeface="Roboto Bold"/>
                  <a:ea typeface="Roboto Bold"/>
                  <a:cs typeface="Roboto Bold"/>
                  <a:sym typeface="Roboto Bold"/>
                </a:rPr>
                <a:t>4. Digital Transformation</a:t>
              </a:r>
            </a:p>
            <a:p>
              <a:pPr algn="l">
                <a:lnSpc>
                  <a:spcPts val="2024"/>
                </a:lnSpc>
              </a:pPr>
            </a:p>
            <a:p>
              <a:pPr algn="l" marL="449461" indent="-224730" lvl="1">
                <a:lnSpc>
                  <a:spcPts val="2024"/>
                </a:lnSpc>
                <a:buFont typeface="Arial"/>
                <a:buChar char="•"/>
              </a:pPr>
              <a:r>
                <a:rPr lang="en-US" b="true" sz="1874">
                  <a:solidFill>
                    <a:srgbClr val="FFFFFF"/>
                  </a:solidFill>
                  <a:latin typeface="Roboto Bold"/>
                  <a:ea typeface="Roboto Bold"/>
                  <a:cs typeface="Roboto Bold"/>
                  <a:sym typeface="Roboto Bold"/>
                </a:rPr>
                <a:t>Omni-channel</a:t>
              </a:r>
            </a:p>
            <a:p>
              <a:pPr algn="l" marL="449461" indent="-224730" lvl="1">
                <a:lnSpc>
                  <a:spcPts val="2024"/>
                </a:lnSpc>
                <a:buFont typeface="Arial"/>
                <a:buChar char="•"/>
              </a:pPr>
              <a:r>
                <a:rPr lang="en-US" b="true" sz="1874">
                  <a:solidFill>
                    <a:srgbClr val="FFFFFF"/>
                  </a:solidFill>
                  <a:latin typeface="Roboto Bold"/>
                  <a:ea typeface="Roboto Bold"/>
                  <a:cs typeface="Roboto Bold"/>
                  <a:sym typeface="Roboto Bold"/>
                </a:rPr>
                <a:t>Self-Service</a:t>
              </a:r>
            </a:p>
            <a:p>
              <a:pPr algn="l" marL="449461" indent="-224730" lvl="1">
                <a:lnSpc>
                  <a:spcPts val="2024"/>
                </a:lnSpc>
                <a:buFont typeface="Arial"/>
                <a:buChar char="•"/>
              </a:pPr>
              <a:r>
                <a:rPr lang="en-US" b="true" sz="1874">
                  <a:solidFill>
                    <a:srgbClr val="FFFFFF"/>
                  </a:solidFill>
                  <a:latin typeface="Roboto Bold"/>
                  <a:ea typeface="Roboto Bold"/>
                  <a:cs typeface="Roboto Bold"/>
                  <a:sym typeface="Roboto Bold"/>
                </a:rPr>
                <a:t>Predictive Analytics</a:t>
              </a:r>
            </a:p>
          </p:txBody>
        </p:sp>
      </p:grpSp>
      <p:grpSp>
        <p:nvGrpSpPr>
          <p:cNvPr name="Group 24" id="24"/>
          <p:cNvGrpSpPr/>
          <p:nvPr/>
        </p:nvGrpSpPr>
        <p:grpSpPr>
          <a:xfrm rot="-4980021">
            <a:off x="6487223" y="3145780"/>
            <a:ext cx="5536134" cy="5544876"/>
            <a:chOff x="0" y="0"/>
            <a:chExt cx="7381512" cy="7393168"/>
          </a:xfrm>
        </p:grpSpPr>
        <p:sp>
          <p:nvSpPr>
            <p:cNvPr name="Freeform 25" id="25"/>
            <p:cNvSpPr/>
            <p:nvPr/>
          </p:nvSpPr>
          <p:spPr>
            <a:xfrm flipH="false" flipV="false" rot="0">
              <a:off x="494538" y="-235839"/>
              <a:ext cx="3909568" cy="2854198"/>
            </a:xfrm>
            <a:custGeom>
              <a:avLst/>
              <a:gdLst/>
              <a:ahLst/>
              <a:cxnLst/>
              <a:rect r="r" b="b" t="t" l="l"/>
              <a:pathLst>
                <a:path h="2854198" w="3909568">
                  <a:moveTo>
                    <a:pt x="0" y="2083943"/>
                  </a:moveTo>
                  <a:cubicBezTo>
                    <a:pt x="789432" y="714756"/>
                    <a:pt x="2360803" y="0"/>
                    <a:pt x="3909568" y="305562"/>
                  </a:cubicBezTo>
                  <a:lnTo>
                    <a:pt x="3612642" y="1815211"/>
                  </a:lnTo>
                  <a:cubicBezTo>
                    <a:pt x="2709037" y="1636522"/>
                    <a:pt x="1792097" y="2054225"/>
                    <a:pt x="1331976" y="2854198"/>
                  </a:cubicBezTo>
                  <a:close/>
                </a:path>
              </a:pathLst>
            </a:custGeom>
            <a:solidFill>
              <a:srgbClr val="0E63F0"/>
            </a:solidFill>
          </p:spPr>
        </p:sp>
      </p:grpSp>
      <p:grpSp>
        <p:nvGrpSpPr>
          <p:cNvPr name="Group 26" id="26"/>
          <p:cNvGrpSpPr/>
          <p:nvPr/>
        </p:nvGrpSpPr>
        <p:grpSpPr>
          <a:xfrm rot="7920308">
            <a:off x="6442136" y="3139391"/>
            <a:ext cx="5553918" cy="5554860"/>
            <a:chOff x="0" y="0"/>
            <a:chExt cx="7405225" cy="7406480"/>
          </a:xfrm>
        </p:grpSpPr>
        <p:sp>
          <p:nvSpPr>
            <p:cNvPr name="Freeform 27" id="27"/>
            <p:cNvSpPr/>
            <p:nvPr/>
          </p:nvSpPr>
          <p:spPr>
            <a:xfrm flipH="false" flipV="false" rot="0">
              <a:off x="497332" y="-235839"/>
              <a:ext cx="3919982" cy="2858135"/>
            </a:xfrm>
            <a:custGeom>
              <a:avLst/>
              <a:gdLst/>
              <a:ahLst/>
              <a:cxnLst/>
              <a:rect r="r" b="b" t="t" l="l"/>
              <a:pathLst>
                <a:path h="2858135" w="3919982">
                  <a:moveTo>
                    <a:pt x="0" y="2085340"/>
                  </a:moveTo>
                  <a:cubicBezTo>
                    <a:pt x="792099" y="715137"/>
                    <a:pt x="2367280" y="0"/>
                    <a:pt x="3919982" y="305435"/>
                  </a:cubicBezTo>
                  <a:lnTo>
                    <a:pt x="3622040" y="1820037"/>
                  </a:lnTo>
                  <a:cubicBezTo>
                    <a:pt x="2716530" y="1641856"/>
                    <a:pt x="1797939" y="2058924"/>
                    <a:pt x="1336040" y="2858135"/>
                  </a:cubicBezTo>
                  <a:close/>
                </a:path>
              </a:pathLst>
            </a:custGeom>
            <a:solidFill>
              <a:srgbClr val="0C57D3"/>
            </a:solidFill>
          </p:spPr>
        </p:sp>
      </p:grpSp>
      <p:grpSp>
        <p:nvGrpSpPr>
          <p:cNvPr name="Group 28" id="28"/>
          <p:cNvGrpSpPr/>
          <p:nvPr/>
        </p:nvGrpSpPr>
        <p:grpSpPr>
          <a:xfrm rot="3600063">
            <a:off x="6449185" y="3163811"/>
            <a:ext cx="5552114" cy="5556628"/>
            <a:chOff x="0" y="0"/>
            <a:chExt cx="7402819" cy="7408838"/>
          </a:xfrm>
        </p:grpSpPr>
        <p:sp>
          <p:nvSpPr>
            <p:cNvPr name="Freeform 29" id="29"/>
            <p:cNvSpPr/>
            <p:nvPr/>
          </p:nvSpPr>
          <p:spPr>
            <a:xfrm flipH="false" flipV="false" rot="0">
              <a:off x="496570" y="-236093"/>
              <a:ext cx="3919728" cy="2859659"/>
            </a:xfrm>
            <a:custGeom>
              <a:avLst/>
              <a:gdLst/>
              <a:ahLst/>
              <a:cxnLst/>
              <a:rect r="r" b="b" t="t" l="l"/>
              <a:pathLst>
                <a:path h="2859659" w="3919728">
                  <a:moveTo>
                    <a:pt x="0" y="2087118"/>
                  </a:moveTo>
                  <a:cubicBezTo>
                    <a:pt x="791845" y="715772"/>
                    <a:pt x="2367026" y="0"/>
                    <a:pt x="3919728" y="305816"/>
                  </a:cubicBezTo>
                  <a:lnTo>
                    <a:pt x="3621913" y="1819910"/>
                  </a:lnTo>
                  <a:cubicBezTo>
                    <a:pt x="2716276" y="1641221"/>
                    <a:pt x="1797431" y="2059178"/>
                    <a:pt x="1335786" y="2859659"/>
                  </a:cubicBezTo>
                  <a:close/>
                </a:path>
              </a:pathLst>
            </a:custGeom>
            <a:solidFill>
              <a:srgbClr val="0942A1"/>
            </a:solidFill>
          </p:spPr>
        </p:sp>
      </p:grpSp>
      <p:grpSp>
        <p:nvGrpSpPr>
          <p:cNvPr name="Group 30" id="30"/>
          <p:cNvGrpSpPr/>
          <p:nvPr/>
        </p:nvGrpSpPr>
        <p:grpSpPr>
          <a:xfrm rot="4024705">
            <a:off x="10728906" y="4656027"/>
            <a:ext cx="1156034" cy="1158683"/>
            <a:chOff x="0" y="0"/>
            <a:chExt cx="1541379" cy="1544911"/>
          </a:xfrm>
        </p:grpSpPr>
        <p:sp>
          <p:nvSpPr>
            <p:cNvPr name="Freeform 31" id="31"/>
            <p:cNvSpPr/>
            <p:nvPr/>
          </p:nvSpPr>
          <p:spPr>
            <a:xfrm flipH="false" flipV="false" rot="0">
              <a:off x="-19050" y="47117"/>
              <a:ext cx="789686" cy="1477391"/>
            </a:xfrm>
            <a:custGeom>
              <a:avLst/>
              <a:gdLst/>
              <a:ahLst/>
              <a:cxnLst/>
              <a:rect r="r" b="b" t="t" l="l"/>
              <a:pathLst>
                <a:path h="1477391" w="789686">
                  <a:moveTo>
                    <a:pt x="613791" y="1477391"/>
                  </a:moveTo>
                  <a:cubicBezTo>
                    <a:pt x="282194" y="1399413"/>
                    <a:pt x="40894" y="1112520"/>
                    <a:pt x="20447" y="771906"/>
                  </a:cubicBezTo>
                  <a:cubicBezTo>
                    <a:pt x="0" y="431292"/>
                    <a:pt x="204978" y="117348"/>
                    <a:pt x="524764" y="0"/>
                  </a:cubicBezTo>
                  <a:lnTo>
                    <a:pt x="789686" y="725297"/>
                  </a:lnTo>
                  <a:close/>
                </a:path>
              </a:pathLst>
            </a:custGeom>
            <a:solidFill>
              <a:srgbClr val="0C57D3"/>
            </a:solidFill>
          </p:spPr>
        </p:sp>
      </p:grpSp>
      <p:grpSp>
        <p:nvGrpSpPr>
          <p:cNvPr name="Group 32" id="32"/>
          <p:cNvGrpSpPr/>
          <p:nvPr/>
        </p:nvGrpSpPr>
        <p:grpSpPr>
          <a:xfrm rot="-6816027">
            <a:off x="10728986" y="4656068"/>
            <a:ext cx="1156082" cy="1158458"/>
            <a:chOff x="0" y="0"/>
            <a:chExt cx="1541442" cy="1544611"/>
          </a:xfrm>
        </p:grpSpPr>
        <p:sp>
          <p:nvSpPr>
            <p:cNvPr name="Freeform 33" id="33"/>
            <p:cNvSpPr/>
            <p:nvPr/>
          </p:nvSpPr>
          <p:spPr>
            <a:xfrm flipH="false" flipV="false" rot="0">
              <a:off x="-59817" y="-64643"/>
              <a:ext cx="1130554" cy="1680718"/>
            </a:xfrm>
            <a:custGeom>
              <a:avLst/>
              <a:gdLst/>
              <a:ahLst/>
              <a:cxnLst/>
              <a:rect r="r" b="b" t="t" l="l"/>
              <a:pathLst>
                <a:path h="1680718" w="1130554">
                  <a:moveTo>
                    <a:pt x="1130554" y="1548384"/>
                  </a:moveTo>
                  <a:cubicBezTo>
                    <a:pt x="817880" y="1680718"/>
                    <a:pt x="455676" y="1592580"/>
                    <a:pt x="238379" y="1331214"/>
                  </a:cubicBezTo>
                  <a:cubicBezTo>
                    <a:pt x="21082" y="1069848"/>
                    <a:pt x="0" y="696976"/>
                    <a:pt x="186436" y="412750"/>
                  </a:cubicBezTo>
                  <a:cubicBezTo>
                    <a:pt x="372872" y="128524"/>
                    <a:pt x="722884" y="0"/>
                    <a:pt x="1048512" y="96139"/>
                  </a:cubicBezTo>
                  <a:lnTo>
                    <a:pt x="830580" y="836930"/>
                  </a:lnTo>
                  <a:close/>
                </a:path>
              </a:pathLst>
            </a:custGeom>
            <a:solidFill>
              <a:srgbClr val="0C57D3"/>
            </a:solidFill>
          </p:spPr>
        </p:sp>
      </p:grpSp>
      <p:grpSp>
        <p:nvGrpSpPr>
          <p:cNvPr name="Group 34" id="34"/>
          <p:cNvGrpSpPr/>
          <p:nvPr/>
        </p:nvGrpSpPr>
        <p:grpSpPr>
          <a:xfrm rot="-9359762">
            <a:off x="6462035" y="3127838"/>
            <a:ext cx="5556435" cy="5550396"/>
            <a:chOff x="0" y="0"/>
            <a:chExt cx="7408580" cy="7400528"/>
          </a:xfrm>
        </p:grpSpPr>
        <p:sp>
          <p:nvSpPr>
            <p:cNvPr name="Freeform 35" id="35"/>
            <p:cNvSpPr/>
            <p:nvPr/>
          </p:nvSpPr>
          <p:spPr>
            <a:xfrm flipH="false" flipV="false" rot="0">
              <a:off x="498475" y="-235331"/>
              <a:ext cx="3919982" cy="2853817"/>
            </a:xfrm>
            <a:custGeom>
              <a:avLst/>
              <a:gdLst/>
              <a:ahLst/>
              <a:cxnLst/>
              <a:rect r="r" b="b" t="t" l="l"/>
              <a:pathLst>
                <a:path h="2853817" w="3919982">
                  <a:moveTo>
                    <a:pt x="0" y="2081657"/>
                  </a:moveTo>
                  <a:cubicBezTo>
                    <a:pt x="792734" y="713867"/>
                    <a:pt x="2367534" y="0"/>
                    <a:pt x="3919982" y="304800"/>
                  </a:cubicBezTo>
                  <a:lnTo>
                    <a:pt x="3622294" y="1818259"/>
                  </a:lnTo>
                  <a:cubicBezTo>
                    <a:pt x="2716657" y="1640840"/>
                    <a:pt x="1798066" y="2056765"/>
                    <a:pt x="1335405" y="2853817"/>
                  </a:cubicBezTo>
                  <a:close/>
                </a:path>
              </a:pathLst>
            </a:custGeom>
            <a:solidFill>
              <a:srgbClr val="0D5CDF"/>
            </a:solidFill>
          </p:spPr>
        </p:sp>
      </p:grpSp>
      <p:grpSp>
        <p:nvGrpSpPr>
          <p:cNvPr name="Group 36" id="36"/>
          <p:cNvGrpSpPr/>
          <p:nvPr/>
        </p:nvGrpSpPr>
        <p:grpSpPr>
          <a:xfrm rot="-8936366">
            <a:off x="7393170" y="7117705"/>
            <a:ext cx="1157433" cy="1157376"/>
            <a:chOff x="0" y="0"/>
            <a:chExt cx="1543244" cy="1543168"/>
          </a:xfrm>
        </p:grpSpPr>
        <p:sp>
          <p:nvSpPr>
            <p:cNvPr name="Freeform 37" id="37"/>
            <p:cNvSpPr/>
            <p:nvPr/>
          </p:nvSpPr>
          <p:spPr>
            <a:xfrm flipH="false" flipV="false" rot="0">
              <a:off x="-19050" y="46863"/>
              <a:ext cx="790702" cy="1475994"/>
            </a:xfrm>
            <a:custGeom>
              <a:avLst/>
              <a:gdLst/>
              <a:ahLst/>
              <a:cxnLst/>
              <a:rect r="r" b="b" t="t" l="l"/>
              <a:pathLst>
                <a:path h="1475994" w="790702">
                  <a:moveTo>
                    <a:pt x="614807" y="1475994"/>
                  </a:moveTo>
                  <a:cubicBezTo>
                    <a:pt x="282702" y="1398270"/>
                    <a:pt x="40894" y="1111631"/>
                    <a:pt x="20447" y="771144"/>
                  </a:cubicBezTo>
                  <a:cubicBezTo>
                    <a:pt x="0" y="430657"/>
                    <a:pt x="205486" y="116967"/>
                    <a:pt x="525907" y="0"/>
                  </a:cubicBezTo>
                  <a:lnTo>
                    <a:pt x="790702" y="724662"/>
                  </a:lnTo>
                  <a:close/>
                </a:path>
              </a:pathLst>
            </a:custGeom>
            <a:solidFill>
              <a:srgbClr val="0E63F0"/>
            </a:solidFill>
          </p:spPr>
        </p:sp>
      </p:grpSp>
      <p:grpSp>
        <p:nvGrpSpPr>
          <p:cNvPr name="Group 38" id="38"/>
          <p:cNvGrpSpPr/>
          <p:nvPr/>
        </p:nvGrpSpPr>
        <p:grpSpPr>
          <a:xfrm rot="1824498">
            <a:off x="7393664" y="7117703"/>
            <a:ext cx="1157290" cy="1157191"/>
            <a:chOff x="0" y="0"/>
            <a:chExt cx="1543053" cy="1542922"/>
          </a:xfrm>
        </p:grpSpPr>
        <p:sp>
          <p:nvSpPr>
            <p:cNvPr name="Freeform 39" id="39"/>
            <p:cNvSpPr/>
            <p:nvPr/>
          </p:nvSpPr>
          <p:spPr>
            <a:xfrm flipH="false" flipV="false" rot="0">
              <a:off x="-59817" y="-64516"/>
              <a:ext cx="1131062" cy="1678813"/>
            </a:xfrm>
            <a:custGeom>
              <a:avLst/>
              <a:gdLst/>
              <a:ahLst/>
              <a:cxnLst/>
              <a:rect r="r" b="b" t="t" l="l"/>
              <a:pathLst>
                <a:path h="1678813" w="1131062">
                  <a:moveTo>
                    <a:pt x="1131062" y="1546860"/>
                  </a:moveTo>
                  <a:cubicBezTo>
                    <a:pt x="818134" y="1678813"/>
                    <a:pt x="455676" y="1590548"/>
                    <a:pt x="238379" y="1329563"/>
                  </a:cubicBezTo>
                  <a:cubicBezTo>
                    <a:pt x="21082" y="1068578"/>
                    <a:pt x="0" y="696087"/>
                    <a:pt x="186563" y="412369"/>
                  </a:cubicBezTo>
                  <a:cubicBezTo>
                    <a:pt x="373126" y="128651"/>
                    <a:pt x="723265" y="0"/>
                    <a:pt x="1049147" y="95885"/>
                  </a:cubicBezTo>
                  <a:lnTo>
                    <a:pt x="831342" y="835914"/>
                  </a:lnTo>
                  <a:close/>
                </a:path>
              </a:pathLst>
            </a:custGeom>
            <a:solidFill>
              <a:srgbClr val="0E63F0"/>
            </a:solidFill>
          </p:spPr>
        </p:sp>
      </p:grpSp>
      <p:grpSp>
        <p:nvGrpSpPr>
          <p:cNvPr name="Group 40" id="40"/>
          <p:cNvGrpSpPr/>
          <p:nvPr/>
        </p:nvGrpSpPr>
        <p:grpSpPr>
          <a:xfrm rot="-600092">
            <a:off x="6472152" y="3167793"/>
            <a:ext cx="5556494" cy="5548011"/>
            <a:chOff x="0" y="0"/>
            <a:chExt cx="7408658" cy="7397348"/>
          </a:xfrm>
        </p:grpSpPr>
        <p:sp>
          <p:nvSpPr>
            <p:cNvPr name="Freeform 41" id="41"/>
            <p:cNvSpPr/>
            <p:nvPr/>
          </p:nvSpPr>
          <p:spPr>
            <a:xfrm flipH="false" flipV="false" rot="0">
              <a:off x="451739" y="-241808"/>
              <a:ext cx="3966464" cy="2907538"/>
            </a:xfrm>
            <a:custGeom>
              <a:avLst/>
              <a:gdLst/>
              <a:ahLst/>
              <a:cxnLst/>
              <a:rect r="r" b="b" t="t" l="l"/>
              <a:pathLst>
                <a:path h="2907538" w="3966464">
                  <a:moveTo>
                    <a:pt x="0" y="2170430"/>
                  </a:moveTo>
                  <a:cubicBezTo>
                    <a:pt x="773938" y="752602"/>
                    <a:pt x="2379599" y="0"/>
                    <a:pt x="3966464" y="311150"/>
                  </a:cubicBezTo>
                  <a:lnTo>
                    <a:pt x="3668903" y="1824101"/>
                  </a:lnTo>
                  <a:cubicBezTo>
                    <a:pt x="2743073" y="1642999"/>
                    <a:pt x="1806321" y="2081403"/>
                    <a:pt x="1354328" y="2907538"/>
                  </a:cubicBezTo>
                  <a:close/>
                </a:path>
              </a:pathLst>
            </a:custGeom>
            <a:solidFill>
              <a:srgbClr val="307AF3"/>
            </a:solidFill>
          </p:spPr>
        </p:sp>
      </p:grpSp>
      <p:grpSp>
        <p:nvGrpSpPr>
          <p:cNvPr name="Group 42" id="42"/>
          <p:cNvGrpSpPr/>
          <p:nvPr/>
        </p:nvGrpSpPr>
        <p:grpSpPr>
          <a:xfrm rot="-176551">
            <a:off x="8699248" y="3168623"/>
            <a:ext cx="1157218" cy="1156543"/>
            <a:chOff x="0" y="0"/>
            <a:chExt cx="1542957" cy="1542057"/>
          </a:xfrm>
        </p:grpSpPr>
        <p:sp>
          <p:nvSpPr>
            <p:cNvPr name="Freeform 43" id="43"/>
            <p:cNvSpPr/>
            <p:nvPr/>
          </p:nvSpPr>
          <p:spPr>
            <a:xfrm flipH="false" flipV="false" rot="0">
              <a:off x="-19050" y="46736"/>
              <a:ext cx="790575" cy="1475105"/>
            </a:xfrm>
            <a:custGeom>
              <a:avLst/>
              <a:gdLst/>
              <a:ahLst/>
              <a:cxnLst/>
              <a:rect r="r" b="b" t="t" l="l"/>
              <a:pathLst>
                <a:path h="1475105" w="790575">
                  <a:moveTo>
                    <a:pt x="614807" y="1475105"/>
                  </a:moveTo>
                  <a:cubicBezTo>
                    <a:pt x="282702" y="1397381"/>
                    <a:pt x="40894" y="1110996"/>
                    <a:pt x="20447" y="770636"/>
                  </a:cubicBezTo>
                  <a:cubicBezTo>
                    <a:pt x="0" y="430276"/>
                    <a:pt x="205486" y="116967"/>
                    <a:pt x="526034" y="0"/>
                  </a:cubicBezTo>
                  <a:lnTo>
                    <a:pt x="790575" y="724281"/>
                  </a:lnTo>
                  <a:close/>
                </a:path>
              </a:pathLst>
            </a:custGeom>
            <a:solidFill>
              <a:srgbClr val="0942A1"/>
            </a:solidFill>
          </p:spPr>
        </p:sp>
      </p:grpSp>
      <p:grpSp>
        <p:nvGrpSpPr>
          <p:cNvPr name="Group 44" id="44"/>
          <p:cNvGrpSpPr/>
          <p:nvPr/>
        </p:nvGrpSpPr>
        <p:grpSpPr>
          <a:xfrm rot="10584085">
            <a:off x="8699205" y="3168970"/>
            <a:ext cx="1156790" cy="1156122"/>
            <a:chOff x="0" y="0"/>
            <a:chExt cx="1542387" cy="1541495"/>
          </a:xfrm>
        </p:grpSpPr>
        <p:sp>
          <p:nvSpPr>
            <p:cNvPr name="Freeform 45" id="45"/>
            <p:cNvSpPr/>
            <p:nvPr/>
          </p:nvSpPr>
          <p:spPr>
            <a:xfrm flipH="false" flipV="false" rot="0">
              <a:off x="-59690" y="-64389"/>
              <a:ext cx="1130300" cy="1677035"/>
            </a:xfrm>
            <a:custGeom>
              <a:avLst/>
              <a:gdLst/>
              <a:ahLst/>
              <a:cxnLst/>
              <a:rect r="r" b="b" t="t" l="l"/>
              <a:pathLst>
                <a:path h="1677035" w="1130300">
                  <a:moveTo>
                    <a:pt x="1130300" y="1545336"/>
                  </a:moveTo>
                  <a:cubicBezTo>
                    <a:pt x="817499" y="1677035"/>
                    <a:pt x="455295" y="1588897"/>
                    <a:pt x="238125" y="1328166"/>
                  </a:cubicBezTo>
                  <a:cubicBezTo>
                    <a:pt x="20955" y="1067435"/>
                    <a:pt x="0" y="695452"/>
                    <a:pt x="186309" y="411861"/>
                  </a:cubicBezTo>
                  <a:cubicBezTo>
                    <a:pt x="372618" y="128270"/>
                    <a:pt x="722757" y="0"/>
                    <a:pt x="1048385" y="95631"/>
                  </a:cubicBezTo>
                  <a:lnTo>
                    <a:pt x="830834" y="835152"/>
                  </a:lnTo>
                  <a:close/>
                </a:path>
              </a:pathLst>
            </a:custGeom>
            <a:solidFill>
              <a:srgbClr val="0942A1"/>
            </a:solidFill>
          </p:spPr>
        </p:sp>
      </p:grpSp>
      <p:grpSp>
        <p:nvGrpSpPr>
          <p:cNvPr name="Group 46" id="46"/>
          <p:cNvGrpSpPr/>
          <p:nvPr/>
        </p:nvGrpSpPr>
        <p:grpSpPr>
          <a:xfrm rot="8344778">
            <a:off x="9956879" y="7096298"/>
            <a:ext cx="1157055" cy="1157632"/>
            <a:chOff x="0" y="0"/>
            <a:chExt cx="1542739" cy="1543510"/>
          </a:xfrm>
        </p:grpSpPr>
        <p:sp>
          <p:nvSpPr>
            <p:cNvPr name="Freeform 47" id="47"/>
            <p:cNvSpPr/>
            <p:nvPr/>
          </p:nvSpPr>
          <p:spPr>
            <a:xfrm flipH="false" flipV="false" rot="0">
              <a:off x="-19050" y="46863"/>
              <a:ext cx="790448" cy="1476375"/>
            </a:xfrm>
            <a:custGeom>
              <a:avLst/>
              <a:gdLst/>
              <a:ahLst/>
              <a:cxnLst/>
              <a:rect r="r" b="b" t="t" l="l"/>
              <a:pathLst>
                <a:path h="1476375" w="790448">
                  <a:moveTo>
                    <a:pt x="614553" y="1476375"/>
                  </a:moveTo>
                  <a:cubicBezTo>
                    <a:pt x="282575" y="1398524"/>
                    <a:pt x="40894" y="1111885"/>
                    <a:pt x="20447" y="771271"/>
                  </a:cubicBezTo>
                  <a:cubicBezTo>
                    <a:pt x="0" y="430657"/>
                    <a:pt x="205359" y="117094"/>
                    <a:pt x="525653" y="0"/>
                  </a:cubicBezTo>
                  <a:lnTo>
                    <a:pt x="790448" y="724916"/>
                  </a:lnTo>
                  <a:close/>
                </a:path>
              </a:pathLst>
            </a:custGeom>
            <a:solidFill>
              <a:srgbClr val="0D5CDF"/>
            </a:solidFill>
          </p:spPr>
        </p:sp>
      </p:grpSp>
      <p:grpSp>
        <p:nvGrpSpPr>
          <p:cNvPr name="Group 48" id="48"/>
          <p:cNvGrpSpPr/>
          <p:nvPr/>
        </p:nvGrpSpPr>
        <p:grpSpPr>
          <a:xfrm rot="-2495643">
            <a:off x="9957031" y="7095970"/>
            <a:ext cx="1156996" cy="1158067"/>
            <a:chOff x="0" y="0"/>
            <a:chExt cx="1542661" cy="1544089"/>
          </a:xfrm>
        </p:grpSpPr>
        <p:sp>
          <p:nvSpPr>
            <p:cNvPr name="Freeform 49" id="49"/>
            <p:cNvSpPr/>
            <p:nvPr/>
          </p:nvSpPr>
          <p:spPr>
            <a:xfrm flipH="false" flipV="false" rot="0">
              <a:off x="-59817" y="-64643"/>
              <a:ext cx="1131062" cy="1680210"/>
            </a:xfrm>
            <a:custGeom>
              <a:avLst/>
              <a:gdLst/>
              <a:ahLst/>
              <a:cxnLst/>
              <a:rect r="r" b="b" t="t" l="l"/>
              <a:pathLst>
                <a:path h="1680210" w="1131062">
                  <a:moveTo>
                    <a:pt x="1131062" y="1548003"/>
                  </a:moveTo>
                  <a:cubicBezTo>
                    <a:pt x="818134" y="1680210"/>
                    <a:pt x="455676" y="1591945"/>
                    <a:pt x="238379" y="1330706"/>
                  </a:cubicBezTo>
                  <a:cubicBezTo>
                    <a:pt x="21082" y="1069467"/>
                    <a:pt x="0" y="696722"/>
                    <a:pt x="186563" y="412623"/>
                  </a:cubicBezTo>
                  <a:cubicBezTo>
                    <a:pt x="373126" y="128524"/>
                    <a:pt x="723265" y="0"/>
                    <a:pt x="1049020" y="96139"/>
                  </a:cubicBezTo>
                  <a:lnTo>
                    <a:pt x="831088" y="836676"/>
                  </a:lnTo>
                  <a:close/>
                </a:path>
              </a:pathLst>
            </a:custGeom>
            <a:solidFill>
              <a:srgbClr val="0D5CDF"/>
            </a:solidFill>
          </p:spPr>
        </p:sp>
      </p:grpSp>
      <p:grpSp>
        <p:nvGrpSpPr>
          <p:cNvPr name="Group 50" id="50"/>
          <p:cNvGrpSpPr/>
          <p:nvPr/>
        </p:nvGrpSpPr>
        <p:grpSpPr>
          <a:xfrm rot="-4556960">
            <a:off x="6590417" y="4652384"/>
            <a:ext cx="1155278" cy="1158246"/>
            <a:chOff x="0" y="0"/>
            <a:chExt cx="1540371" cy="1544328"/>
          </a:xfrm>
        </p:grpSpPr>
        <p:sp>
          <p:nvSpPr>
            <p:cNvPr name="Freeform 51" id="51"/>
            <p:cNvSpPr/>
            <p:nvPr/>
          </p:nvSpPr>
          <p:spPr>
            <a:xfrm flipH="false" flipV="false" rot="0">
              <a:off x="-19050" y="47117"/>
              <a:ext cx="789178" cy="1476756"/>
            </a:xfrm>
            <a:custGeom>
              <a:avLst/>
              <a:gdLst/>
              <a:ahLst/>
              <a:cxnLst/>
              <a:rect r="r" b="b" t="t" l="l"/>
              <a:pathLst>
                <a:path h="1476756" w="789178">
                  <a:moveTo>
                    <a:pt x="613283" y="1476756"/>
                  </a:moveTo>
                  <a:cubicBezTo>
                    <a:pt x="281940" y="1398905"/>
                    <a:pt x="40894" y="1112139"/>
                    <a:pt x="20447" y="771525"/>
                  </a:cubicBezTo>
                  <a:cubicBezTo>
                    <a:pt x="0" y="430911"/>
                    <a:pt x="204851" y="117221"/>
                    <a:pt x="524383" y="0"/>
                  </a:cubicBezTo>
                  <a:lnTo>
                    <a:pt x="789178" y="725043"/>
                  </a:lnTo>
                  <a:close/>
                </a:path>
              </a:pathLst>
            </a:custGeom>
            <a:solidFill>
              <a:srgbClr val="307AF3"/>
            </a:solidFill>
          </p:spPr>
        </p:sp>
      </p:grpSp>
      <p:grpSp>
        <p:nvGrpSpPr>
          <p:cNvPr name="Group 52" id="52"/>
          <p:cNvGrpSpPr/>
          <p:nvPr/>
        </p:nvGrpSpPr>
        <p:grpSpPr>
          <a:xfrm rot="6204541">
            <a:off x="6590697" y="4652225"/>
            <a:ext cx="1155174" cy="1158157"/>
            <a:chOff x="0" y="0"/>
            <a:chExt cx="1540232" cy="1544209"/>
          </a:xfrm>
        </p:grpSpPr>
        <p:sp>
          <p:nvSpPr>
            <p:cNvPr name="Freeform 53" id="53"/>
            <p:cNvSpPr/>
            <p:nvPr/>
          </p:nvSpPr>
          <p:spPr>
            <a:xfrm flipH="false" flipV="false" rot="0">
              <a:off x="-59690" y="-64643"/>
              <a:ext cx="1129665" cy="1680337"/>
            </a:xfrm>
            <a:custGeom>
              <a:avLst/>
              <a:gdLst/>
              <a:ahLst/>
              <a:cxnLst/>
              <a:rect r="r" b="b" t="t" l="l"/>
              <a:pathLst>
                <a:path h="1680337" w="1129665">
                  <a:moveTo>
                    <a:pt x="1129665" y="1547876"/>
                  </a:moveTo>
                  <a:cubicBezTo>
                    <a:pt x="817245" y="1680337"/>
                    <a:pt x="455168" y="1592199"/>
                    <a:pt x="238125" y="1330960"/>
                  </a:cubicBezTo>
                  <a:cubicBezTo>
                    <a:pt x="21082" y="1069721"/>
                    <a:pt x="0" y="696849"/>
                    <a:pt x="186309" y="412623"/>
                  </a:cubicBezTo>
                  <a:cubicBezTo>
                    <a:pt x="372618" y="128397"/>
                    <a:pt x="722376" y="0"/>
                    <a:pt x="1047750" y="96139"/>
                  </a:cubicBezTo>
                  <a:lnTo>
                    <a:pt x="829818" y="836803"/>
                  </a:lnTo>
                  <a:close/>
                </a:path>
              </a:pathLst>
            </a:custGeom>
            <a:solidFill>
              <a:srgbClr val="307AF3"/>
            </a:solidFill>
          </p:spPr>
        </p:sp>
      </p:grpSp>
      <p:grpSp>
        <p:nvGrpSpPr>
          <p:cNvPr name="Group 54" id="54"/>
          <p:cNvGrpSpPr/>
          <p:nvPr/>
        </p:nvGrpSpPr>
        <p:grpSpPr>
          <a:xfrm rot="0">
            <a:off x="8758884" y="3321333"/>
            <a:ext cx="1015800" cy="531335"/>
            <a:chOff x="0" y="0"/>
            <a:chExt cx="1354400" cy="708447"/>
          </a:xfrm>
        </p:grpSpPr>
        <p:sp>
          <p:nvSpPr>
            <p:cNvPr name="Freeform 55" id="55"/>
            <p:cNvSpPr/>
            <p:nvPr/>
          </p:nvSpPr>
          <p:spPr>
            <a:xfrm flipH="false" flipV="false" rot="0">
              <a:off x="0" y="0"/>
              <a:ext cx="1354400" cy="708447"/>
            </a:xfrm>
            <a:custGeom>
              <a:avLst/>
              <a:gdLst/>
              <a:ahLst/>
              <a:cxnLst/>
              <a:rect r="r" b="b" t="t" l="l"/>
              <a:pathLst>
                <a:path h="708447" w="1354400">
                  <a:moveTo>
                    <a:pt x="0" y="0"/>
                  </a:moveTo>
                  <a:lnTo>
                    <a:pt x="1354400" y="0"/>
                  </a:lnTo>
                  <a:lnTo>
                    <a:pt x="1354400" y="708447"/>
                  </a:lnTo>
                  <a:lnTo>
                    <a:pt x="0" y="708447"/>
                  </a:lnTo>
                  <a:close/>
                </a:path>
              </a:pathLst>
            </a:custGeom>
            <a:solidFill>
              <a:srgbClr val="000000">
                <a:alpha val="0"/>
              </a:srgbClr>
            </a:solidFill>
          </p:spPr>
        </p:sp>
        <p:sp>
          <p:nvSpPr>
            <p:cNvPr name="TextBox 56" id="56"/>
            <p:cNvSpPr txBox="true"/>
            <p:nvPr/>
          </p:nvSpPr>
          <p:spPr>
            <a:xfrm>
              <a:off x="0" y="-19050"/>
              <a:ext cx="1354400" cy="727497"/>
            </a:xfrm>
            <a:prstGeom prst="rect">
              <a:avLst/>
            </a:prstGeom>
          </p:spPr>
          <p:txBody>
            <a:bodyPr anchor="t" rtlCol="false" tIns="0" lIns="0" bIns="0" rIns="0"/>
            <a:lstStyle/>
            <a:p>
              <a:pPr algn="ctr">
                <a:lnSpc>
                  <a:spcPts val="3900"/>
                </a:lnSpc>
              </a:pPr>
              <a:r>
                <a:rPr lang="en-US" b="true" sz="3250">
                  <a:solidFill>
                    <a:srgbClr val="FFFFFF"/>
                  </a:solidFill>
                  <a:latin typeface="Roboto Bold"/>
                  <a:ea typeface="Roboto Bold"/>
                  <a:cs typeface="Roboto Bold"/>
                  <a:sym typeface="Roboto Bold"/>
                </a:rPr>
                <a:t>05</a:t>
              </a:r>
            </a:p>
          </p:txBody>
        </p:sp>
      </p:grpSp>
      <p:grpSp>
        <p:nvGrpSpPr>
          <p:cNvPr name="Group 57" id="57"/>
          <p:cNvGrpSpPr/>
          <p:nvPr/>
        </p:nvGrpSpPr>
        <p:grpSpPr>
          <a:xfrm rot="0">
            <a:off x="6623522" y="4811843"/>
            <a:ext cx="1015800" cy="531335"/>
            <a:chOff x="0" y="0"/>
            <a:chExt cx="1354400" cy="708447"/>
          </a:xfrm>
        </p:grpSpPr>
        <p:sp>
          <p:nvSpPr>
            <p:cNvPr name="Freeform 58" id="58"/>
            <p:cNvSpPr/>
            <p:nvPr/>
          </p:nvSpPr>
          <p:spPr>
            <a:xfrm flipH="false" flipV="false" rot="0">
              <a:off x="0" y="0"/>
              <a:ext cx="1354400" cy="708447"/>
            </a:xfrm>
            <a:custGeom>
              <a:avLst/>
              <a:gdLst/>
              <a:ahLst/>
              <a:cxnLst/>
              <a:rect r="r" b="b" t="t" l="l"/>
              <a:pathLst>
                <a:path h="708447" w="1354400">
                  <a:moveTo>
                    <a:pt x="0" y="0"/>
                  </a:moveTo>
                  <a:lnTo>
                    <a:pt x="1354400" y="0"/>
                  </a:lnTo>
                  <a:lnTo>
                    <a:pt x="1354400" y="708447"/>
                  </a:lnTo>
                  <a:lnTo>
                    <a:pt x="0" y="708447"/>
                  </a:lnTo>
                  <a:close/>
                </a:path>
              </a:pathLst>
            </a:custGeom>
            <a:solidFill>
              <a:srgbClr val="000000">
                <a:alpha val="0"/>
              </a:srgbClr>
            </a:solidFill>
          </p:spPr>
        </p:sp>
        <p:sp>
          <p:nvSpPr>
            <p:cNvPr name="TextBox 59" id="59"/>
            <p:cNvSpPr txBox="true"/>
            <p:nvPr/>
          </p:nvSpPr>
          <p:spPr>
            <a:xfrm>
              <a:off x="0" y="-19050"/>
              <a:ext cx="1354400" cy="727497"/>
            </a:xfrm>
            <a:prstGeom prst="rect">
              <a:avLst/>
            </a:prstGeom>
          </p:spPr>
          <p:txBody>
            <a:bodyPr anchor="t" rtlCol="false" tIns="0" lIns="0" bIns="0" rIns="0"/>
            <a:lstStyle/>
            <a:p>
              <a:pPr algn="ctr">
                <a:lnSpc>
                  <a:spcPts val="3900"/>
                </a:lnSpc>
              </a:pPr>
              <a:r>
                <a:rPr lang="en-US" b="true" sz="3250">
                  <a:solidFill>
                    <a:srgbClr val="FFFFFF"/>
                  </a:solidFill>
                  <a:latin typeface="Roboto Bold"/>
                  <a:ea typeface="Roboto Bold"/>
                  <a:cs typeface="Roboto Bold"/>
                  <a:sym typeface="Roboto Bold"/>
                </a:rPr>
                <a:t>01</a:t>
              </a:r>
            </a:p>
          </p:txBody>
        </p:sp>
      </p:grpSp>
      <p:grpSp>
        <p:nvGrpSpPr>
          <p:cNvPr name="Group 60" id="60"/>
          <p:cNvGrpSpPr/>
          <p:nvPr/>
        </p:nvGrpSpPr>
        <p:grpSpPr>
          <a:xfrm rot="0">
            <a:off x="7445718" y="7265763"/>
            <a:ext cx="1015800" cy="531335"/>
            <a:chOff x="0" y="0"/>
            <a:chExt cx="1354400" cy="708447"/>
          </a:xfrm>
        </p:grpSpPr>
        <p:sp>
          <p:nvSpPr>
            <p:cNvPr name="Freeform 61" id="61"/>
            <p:cNvSpPr/>
            <p:nvPr/>
          </p:nvSpPr>
          <p:spPr>
            <a:xfrm flipH="false" flipV="false" rot="0">
              <a:off x="0" y="0"/>
              <a:ext cx="1354400" cy="708447"/>
            </a:xfrm>
            <a:custGeom>
              <a:avLst/>
              <a:gdLst/>
              <a:ahLst/>
              <a:cxnLst/>
              <a:rect r="r" b="b" t="t" l="l"/>
              <a:pathLst>
                <a:path h="708447" w="1354400">
                  <a:moveTo>
                    <a:pt x="0" y="0"/>
                  </a:moveTo>
                  <a:lnTo>
                    <a:pt x="1354400" y="0"/>
                  </a:lnTo>
                  <a:lnTo>
                    <a:pt x="1354400" y="708447"/>
                  </a:lnTo>
                  <a:lnTo>
                    <a:pt x="0" y="708447"/>
                  </a:lnTo>
                  <a:close/>
                </a:path>
              </a:pathLst>
            </a:custGeom>
            <a:solidFill>
              <a:srgbClr val="000000">
                <a:alpha val="0"/>
              </a:srgbClr>
            </a:solidFill>
          </p:spPr>
        </p:sp>
        <p:sp>
          <p:nvSpPr>
            <p:cNvPr name="TextBox 62" id="62"/>
            <p:cNvSpPr txBox="true"/>
            <p:nvPr/>
          </p:nvSpPr>
          <p:spPr>
            <a:xfrm>
              <a:off x="0" y="-19050"/>
              <a:ext cx="1354400" cy="727497"/>
            </a:xfrm>
            <a:prstGeom prst="rect">
              <a:avLst/>
            </a:prstGeom>
          </p:spPr>
          <p:txBody>
            <a:bodyPr anchor="t" rtlCol="false" tIns="0" lIns="0" bIns="0" rIns="0"/>
            <a:lstStyle/>
            <a:p>
              <a:pPr algn="ctr">
                <a:lnSpc>
                  <a:spcPts val="3900"/>
                </a:lnSpc>
              </a:pPr>
              <a:r>
                <a:rPr lang="en-US" b="true" sz="3250">
                  <a:solidFill>
                    <a:srgbClr val="FFFFFF"/>
                  </a:solidFill>
                  <a:latin typeface="Roboto Bold"/>
                  <a:ea typeface="Roboto Bold"/>
                  <a:cs typeface="Roboto Bold"/>
                  <a:sym typeface="Roboto Bold"/>
                </a:rPr>
                <a:t>02</a:t>
              </a:r>
            </a:p>
          </p:txBody>
        </p:sp>
      </p:grpSp>
      <p:grpSp>
        <p:nvGrpSpPr>
          <p:cNvPr name="Group 63" id="63"/>
          <p:cNvGrpSpPr/>
          <p:nvPr/>
        </p:nvGrpSpPr>
        <p:grpSpPr>
          <a:xfrm rot="0">
            <a:off x="9985730" y="7265763"/>
            <a:ext cx="1015800" cy="531335"/>
            <a:chOff x="0" y="0"/>
            <a:chExt cx="1354400" cy="708447"/>
          </a:xfrm>
        </p:grpSpPr>
        <p:sp>
          <p:nvSpPr>
            <p:cNvPr name="Freeform 64" id="64"/>
            <p:cNvSpPr/>
            <p:nvPr/>
          </p:nvSpPr>
          <p:spPr>
            <a:xfrm flipH="false" flipV="false" rot="0">
              <a:off x="0" y="0"/>
              <a:ext cx="1354400" cy="708447"/>
            </a:xfrm>
            <a:custGeom>
              <a:avLst/>
              <a:gdLst/>
              <a:ahLst/>
              <a:cxnLst/>
              <a:rect r="r" b="b" t="t" l="l"/>
              <a:pathLst>
                <a:path h="708447" w="1354400">
                  <a:moveTo>
                    <a:pt x="0" y="0"/>
                  </a:moveTo>
                  <a:lnTo>
                    <a:pt x="1354400" y="0"/>
                  </a:lnTo>
                  <a:lnTo>
                    <a:pt x="1354400" y="708447"/>
                  </a:lnTo>
                  <a:lnTo>
                    <a:pt x="0" y="708447"/>
                  </a:lnTo>
                  <a:close/>
                </a:path>
              </a:pathLst>
            </a:custGeom>
            <a:solidFill>
              <a:srgbClr val="000000">
                <a:alpha val="0"/>
              </a:srgbClr>
            </a:solidFill>
          </p:spPr>
        </p:sp>
        <p:sp>
          <p:nvSpPr>
            <p:cNvPr name="TextBox 65" id="65"/>
            <p:cNvSpPr txBox="true"/>
            <p:nvPr/>
          </p:nvSpPr>
          <p:spPr>
            <a:xfrm>
              <a:off x="0" y="-19050"/>
              <a:ext cx="1354400" cy="727497"/>
            </a:xfrm>
            <a:prstGeom prst="rect">
              <a:avLst/>
            </a:prstGeom>
          </p:spPr>
          <p:txBody>
            <a:bodyPr anchor="t" rtlCol="false" tIns="0" lIns="0" bIns="0" rIns="0"/>
            <a:lstStyle/>
            <a:p>
              <a:pPr algn="ctr">
                <a:lnSpc>
                  <a:spcPts val="3900"/>
                </a:lnSpc>
              </a:pPr>
              <a:r>
                <a:rPr lang="en-US" b="true" sz="3250">
                  <a:solidFill>
                    <a:srgbClr val="FFFFFF"/>
                  </a:solidFill>
                  <a:latin typeface="Roboto Bold"/>
                  <a:ea typeface="Roboto Bold"/>
                  <a:cs typeface="Roboto Bold"/>
                  <a:sym typeface="Roboto Bold"/>
                </a:rPr>
                <a:t>03</a:t>
              </a:r>
            </a:p>
          </p:txBody>
        </p:sp>
      </p:grpSp>
      <p:grpSp>
        <p:nvGrpSpPr>
          <p:cNvPr name="Group 66" id="66"/>
          <p:cNvGrpSpPr/>
          <p:nvPr/>
        </p:nvGrpSpPr>
        <p:grpSpPr>
          <a:xfrm rot="0">
            <a:off x="10804558" y="4811843"/>
            <a:ext cx="1015800" cy="531335"/>
            <a:chOff x="0" y="0"/>
            <a:chExt cx="1354400" cy="708447"/>
          </a:xfrm>
        </p:grpSpPr>
        <p:sp>
          <p:nvSpPr>
            <p:cNvPr name="Freeform 67" id="67"/>
            <p:cNvSpPr/>
            <p:nvPr/>
          </p:nvSpPr>
          <p:spPr>
            <a:xfrm flipH="false" flipV="false" rot="0">
              <a:off x="0" y="0"/>
              <a:ext cx="1354400" cy="708447"/>
            </a:xfrm>
            <a:custGeom>
              <a:avLst/>
              <a:gdLst/>
              <a:ahLst/>
              <a:cxnLst/>
              <a:rect r="r" b="b" t="t" l="l"/>
              <a:pathLst>
                <a:path h="708447" w="1354400">
                  <a:moveTo>
                    <a:pt x="0" y="0"/>
                  </a:moveTo>
                  <a:lnTo>
                    <a:pt x="1354400" y="0"/>
                  </a:lnTo>
                  <a:lnTo>
                    <a:pt x="1354400" y="708447"/>
                  </a:lnTo>
                  <a:lnTo>
                    <a:pt x="0" y="708447"/>
                  </a:lnTo>
                  <a:close/>
                </a:path>
              </a:pathLst>
            </a:custGeom>
            <a:solidFill>
              <a:srgbClr val="000000">
                <a:alpha val="0"/>
              </a:srgbClr>
            </a:solidFill>
          </p:spPr>
        </p:sp>
        <p:sp>
          <p:nvSpPr>
            <p:cNvPr name="TextBox 68" id="68"/>
            <p:cNvSpPr txBox="true"/>
            <p:nvPr/>
          </p:nvSpPr>
          <p:spPr>
            <a:xfrm>
              <a:off x="0" y="-19050"/>
              <a:ext cx="1354400" cy="727497"/>
            </a:xfrm>
            <a:prstGeom prst="rect">
              <a:avLst/>
            </a:prstGeom>
          </p:spPr>
          <p:txBody>
            <a:bodyPr anchor="t" rtlCol="false" tIns="0" lIns="0" bIns="0" rIns="0"/>
            <a:lstStyle/>
            <a:p>
              <a:pPr algn="ctr">
                <a:lnSpc>
                  <a:spcPts val="3900"/>
                </a:lnSpc>
              </a:pPr>
              <a:r>
                <a:rPr lang="en-US" b="true" sz="3250">
                  <a:solidFill>
                    <a:srgbClr val="FFFFFF"/>
                  </a:solidFill>
                  <a:latin typeface="Roboto Bold"/>
                  <a:ea typeface="Roboto Bold"/>
                  <a:cs typeface="Roboto Bold"/>
                  <a:sym typeface="Roboto Bold"/>
                </a:rPr>
                <a:t>04</a:t>
              </a:r>
            </a:p>
          </p:txBody>
        </p:sp>
      </p:grpSp>
      <p:grpSp>
        <p:nvGrpSpPr>
          <p:cNvPr name="Group 69" id="69"/>
          <p:cNvGrpSpPr/>
          <p:nvPr/>
        </p:nvGrpSpPr>
        <p:grpSpPr>
          <a:xfrm rot="0">
            <a:off x="6599484" y="346922"/>
            <a:ext cx="5089031" cy="1660031"/>
            <a:chOff x="0" y="0"/>
            <a:chExt cx="6785375" cy="2213375"/>
          </a:xfrm>
        </p:grpSpPr>
        <p:sp>
          <p:nvSpPr>
            <p:cNvPr name="Freeform 70" id="70"/>
            <p:cNvSpPr/>
            <p:nvPr/>
          </p:nvSpPr>
          <p:spPr>
            <a:xfrm flipH="false" flipV="false" rot="0">
              <a:off x="7874" y="7874"/>
              <a:ext cx="6769608" cy="2197608"/>
            </a:xfrm>
            <a:custGeom>
              <a:avLst/>
              <a:gdLst/>
              <a:ahLst/>
              <a:cxnLst/>
              <a:rect r="r" b="b" t="t" l="l"/>
              <a:pathLst>
                <a:path h="2197608" w="6769608">
                  <a:moveTo>
                    <a:pt x="368046" y="0"/>
                  </a:moveTo>
                  <a:lnTo>
                    <a:pt x="6401562" y="0"/>
                  </a:lnTo>
                  <a:cubicBezTo>
                    <a:pt x="6604762" y="0"/>
                    <a:pt x="6769608" y="163957"/>
                    <a:pt x="6769608" y="366268"/>
                  </a:cubicBezTo>
                  <a:lnTo>
                    <a:pt x="6769608" y="2197608"/>
                  </a:lnTo>
                  <a:lnTo>
                    <a:pt x="0" y="2197608"/>
                  </a:lnTo>
                  <a:lnTo>
                    <a:pt x="0" y="366268"/>
                  </a:lnTo>
                  <a:cubicBezTo>
                    <a:pt x="0" y="164084"/>
                    <a:pt x="164846" y="0"/>
                    <a:pt x="368046" y="0"/>
                  </a:cubicBezTo>
                  <a:close/>
                </a:path>
              </a:pathLst>
            </a:custGeom>
            <a:gradFill rotWithShape="true">
              <a:gsLst>
                <a:gs pos="0">
                  <a:srgbClr val="FFF6DB">
                    <a:alpha val="100000"/>
                  </a:srgbClr>
                </a:gs>
                <a:gs pos="100000">
                  <a:srgbClr val="FAD15C">
                    <a:alpha val="100000"/>
                  </a:srgbClr>
                </a:gs>
              </a:gsLst>
              <a:path path="circle">
                <a:fillToRect l="50000" r="50000" t="50000" b="50000"/>
              </a:path>
            </a:gradFill>
          </p:spPr>
        </p:sp>
        <p:sp>
          <p:nvSpPr>
            <p:cNvPr name="Freeform 71" id="71"/>
            <p:cNvSpPr/>
            <p:nvPr/>
          </p:nvSpPr>
          <p:spPr>
            <a:xfrm flipH="false" flipV="false" rot="0">
              <a:off x="0" y="0"/>
              <a:ext cx="6785356" cy="2213356"/>
            </a:xfrm>
            <a:custGeom>
              <a:avLst/>
              <a:gdLst/>
              <a:ahLst/>
              <a:cxnLst/>
              <a:rect r="r" b="b" t="t" l="l"/>
              <a:pathLst>
                <a:path h="2213356" w="6785356">
                  <a:moveTo>
                    <a:pt x="375920" y="0"/>
                  </a:moveTo>
                  <a:lnTo>
                    <a:pt x="6409436" y="0"/>
                  </a:lnTo>
                  <a:lnTo>
                    <a:pt x="6409436" y="7874"/>
                  </a:lnTo>
                  <a:lnTo>
                    <a:pt x="6409436" y="0"/>
                  </a:lnTo>
                  <a:cubicBezTo>
                    <a:pt x="6617081" y="0"/>
                    <a:pt x="6785356" y="167513"/>
                    <a:pt x="6785356" y="374142"/>
                  </a:cubicBezTo>
                  <a:lnTo>
                    <a:pt x="6777482" y="374142"/>
                  </a:lnTo>
                  <a:lnTo>
                    <a:pt x="6785356" y="374142"/>
                  </a:lnTo>
                  <a:lnTo>
                    <a:pt x="6785356" y="2205482"/>
                  </a:lnTo>
                  <a:cubicBezTo>
                    <a:pt x="6785356" y="2209927"/>
                    <a:pt x="6781800" y="2213356"/>
                    <a:pt x="6777482" y="2213356"/>
                  </a:cubicBezTo>
                  <a:lnTo>
                    <a:pt x="7874" y="2213356"/>
                  </a:lnTo>
                  <a:cubicBezTo>
                    <a:pt x="3429" y="2213356"/>
                    <a:pt x="0" y="2209800"/>
                    <a:pt x="0" y="2205482"/>
                  </a:cubicBezTo>
                  <a:lnTo>
                    <a:pt x="0" y="374142"/>
                  </a:lnTo>
                  <a:lnTo>
                    <a:pt x="7874" y="374142"/>
                  </a:lnTo>
                  <a:lnTo>
                    <a:pt x="0" y="374142"/>
                  </a:lnTo>
                  <a:cubicBezTo>
                    <a:pt x="0" y="167513"/>
                    <a:pt x="168402" y="0"/>
                    <a:pt x="375920" y="0"/>
                  </a:cubicBezTo>
                  <a:cubicBezTo>
                    <a:pt x="378333" y="0"/>
                    <a:pt x="380619" y="1143"/>
                    <a:pt x="382143" y="3048"/>
                  </a:cubicBezTo>
                  <a:lnTo>
                    <a:pt x="375920" y="7874"/>
                  </a:lnTo>
                  <a:lnTo>
                    <a:pt x="375920" y="0"/>
                  </a:lnTo>
                  <a:moveTo>
                    <a:pt x="375920" y="15875"/>
                  </a:moveTo>
                  <a:cubicBezTo>
                    <a:pt x="373507" y="15875"/>
                    <a:pt x="371221" y="14732"/>
                    <a:pt x="369697" y="12827"/>
                  </a:cubicBezTo>
                  <a:lnTo>
                    <a:pt x="375920" y="7874"/>
                  </a:lnTo>
                  <a:lnTo>
                    <a:pt x="375920" y="15875"/>
                  </a:lnTo>
                  <a:cubicBezTo>
                    <a:pt x="177038" y="15875"/>
                    <a:pt x="15875" y="176276"/>
                    <a:pt x="15875" y="374142"/>
                  </a:cubicBezTo>
                  <a:lnTo>
                    <a:pt x="15875" y="2205482"/>
                  </a:lnTo>
                  <a:lnTo>
                    <a:pt x="7874" y="2205482"/>
                  </a:lnTo>
                  <a:lnTo>
                    <a:pt x="7874" y="2197608"/>
                  </a:lnTo>
                  <a:lnTo>
                    <a:pt x="6777482" y="2197608"/>
                  </a:lnTo>
                  <a:lnTo>
                    <a:pt x="6777482" y="2205482"/>
                  </a:lnTo>
                  <a:lnTo>
                    <a:pt x="6769608" y="2205482"/>
                  </a:lnTo>
                  <a:lnTo>
                    <a:pt x="6769608" y="374142"/>
                  </a:lnTo>
                  <a:cubicBezTo>
                    <a:pt x="6769608" y="176276"/>
                    <a:pt x="6608445" y="15875"/>
                    <a:pt x="6409563" y="15875"/>
                  </a:cubicBezTo>
                  <a:lnTo>
                    <a:pt x="375920" y="15875"/>
                  </a:lnTo>
                  <a:close/>
                </a:path>
              </a:pathLst>
            </a:custGeom>
            <a:solidFill>
              <a:srgbClr val="44546A"/>
            </a:solidFill>
          </p:spPr>
        </p:sp>
        <p:sp>
          <p:nvSpPr>
            <p:cNvPr name="TextBox 72" id="72"/>
            <p:cNvSpPr txBox="true"/>
            <p:nvPr/>
          </p:nvSpPr>
          <p:spPr>
            <a:xfrm>
              <a:off x="0" y="0"/>
              <a:ext cx="6785375" cy="2213375"/>
            </a:xfrm>
            <a:prstGeom prst="rect">
              <a:avLst/>
            </a:prstGeom>
          </p:spPr>
          <p:txBody>
            <a:bodyPr anchor="ctr" rtlCol="false" tIns="50800" lIns="50800" bIns="50800" rIns="50800"/>
            <a:lstStyle/>
            <a:p>
              <a:pPr algn="ctr">
                <a:lnSpc>
                  <a:spcPts val="5999"/>
                </a:lnSpc>
              </a:pPr>
              <a:r>
                <a:rPr lang="en-US" b="true" sz="4999">
                  <a:solidFill>
                    <a:srgbClr val="000000"/>
                  </a:solidFill>
                  <a:latin typeface="Caveat Bold"/>
                  <a:ea typeface="Caveat Bold"/>
                  <a:cs typeface="Caveat Bold"/>
                  <a:sym typeface="Caveat Bold"/>
                </a:rPr>
                <a:t>What Next ?</a:t>
              </a:r>
            </a:p>
          </p:txBody>
        </p:sp>
      </p:grpSp>
      <p:grpSp>
        <p:nvGrpSpPr>
          <p:cNvPr name="Group 73" id="73"/>
          <p:cNvGrpSpPr/>
          <p:nvPr/>
        </p:nvGrpSpPr>
        <p:grpSpPr>
          <a:xfrm rot="0">
            <a:off x="15990984" y="9543547"/>
            <a:ext cx="2303156" cy="749531"/>
            <a:chOff x="0" y="0"/>
            <a:chExt cx="3070875" cy="999375"/>
          </a:xfrm>
        </p:grpSpPr>
        <p:sp>
          <p:nvSpPr>
            <p:cNvPr name="Freeform 74" id="74"/>
            <p:cNvSpPr/>
            <p:nvPr/>
          </p:nvSpPr>
          <p:spPr>
            <a:xfrm flipH="false" flipV="false" rot="0">
              <a:off x="7874" y="7874"/>
              <a:ext cx="3055112" cy="983615"/>
            </a:xfrm>
            <a:custGeom>
              <a:avLst/>
              <a:gdLst/>
              <a:ahLst/>
              <a:cxnLst/>
              <a:rect r="r" b="b" t="t" l="l"/>
              <a:pathLst>
                <a:path h="983615" w="3055112">
                  <a:moveTo>
                    <a:pt x="0" y="163957"/>
                  </a:moveTo>
                  <a:cubicBezTo>
                    <a:pt x="0" y="73406"/>
                    <a:pt x="74295" y="0"/>
                    <a:pt x="165735" y="0"/>
                  </a:cubicBezTo>
                  <a:lnTo>
                    <a:pt x="2889377" y="0"/>
                  </a:lnTo>
                  <a:cubicBezTo>
                    <a:pt x="2980944" y="0"/>
                    <a:pt x="3055112" y="73406"/>
                    <a:pt x="3055112" y="163957"/>
                  </a:cubicBezTo>
                  <a:lnTo>
                    <a:pt x="3055112" y="819658"/>
                  </a:lnTo>
                  <a:cubicBezTo>
                    <a:pt x="3055112" y="910209"/>
                    <a:pt x="2980944" y="983615"/>
                    <a:pt x="2889377" y="983615"/>
                  </a:cubicBezTo>
                  <a:lnTo>
                    <a:pt x="165735" y="983615"/>
                  </a:lnTo>
                  <a:cubicBezTo>
                    <a:pt x="74295" y="983615"/>
                    <a:pt x="127" y="910209"/>
                    <a:pt x="0" y="819658"/>
                  </a:cubicBezTo>
                  <a:close/>
                </a:path>
              </a:pathLst>
            </a:custGeom>
            <a:solidFill>
              <a:srgbClr val="09151A"/>
            </a:solidFill>
          </p:spPr>
        </p:sp>
        <p:sp>
          <p:nvSpPr>
            <p:cNvPr name="Freeform 75" id="75"/>
            <p:cNvSpPr/>
            <p:nvPr/>
          </p:nvSpPr>
          <p:spPr>
            <a:xfrm flipH="false" flipV="false" rot="0">
              <a:off x="0" y="0"/>
              <a:ext cx="3070860" cy="999363"/>
            </a:xfrm>
            <a:custGeom>
              <a:avLst/>
              <a:gdLst/>
              <a:ahLst/>
              <a:cxnLst/>
              <a:rect r="r" b="b" t="t" l="l"/>
              <a:pathLst>
                <a:path h="999363" w="3070860">
                  <a:moveTo>
                    <a:pt x="0" y="171831"/>
                  </a:moveTo>
                  <a:cubicBezTo>
                    <a:pt x="0" y="76835"/>
                    <a:pt x="77851" y="0"/>
                    <a:pt x="173609" y="0"/>
                  </a:cubicBezTo>
                  <a:lnTo>
                    <a:pt x="2897251" y="0"/>
                  </a:lnTo>
                  <a:lnTo>
                    <a:pt x="2897251" y="7874"/>
                  </a:lnTo>
                  <a:lnTo>
                    <a:pt x="2897251" y="0"/>
                  </a:lnTo>
                  <a:cubicBezTo>
                    <a:pt x="2993009" y="0"/>
                    <a:pt x="3070860" y="76835"/>
                    <a:pt x="3070860" y="171831"/>
                  </a:cubicBezTo>
                  <a:lnTo>
                    <a:pt x="3062986" y="171831"/>
                  </a:lnTo>
                  <a:lnTo>
                    <a:pt x="3070860" y="171831"/>
                  </a:lnTo>
                  <a:lnTo>
                    <a:pt x="3070860" y="827532"/>
                  </a:lnTo>
                  <a:lnTo>
                    <a:pt x="3062986" y="827532"/>
                  </a:lnTo>
                  <a:lnTo>
                    <a:pt x="3070860" y="827532"/>
                  </a:lnTo>
                  <a:cubicBezTo>
                    <a:pt x="3070860" y="922528"/>
                    <a:pt x="2993009" y="999363"/>
                    <a:pt x="2897251" y="999363"/>
                  </a:cubicBezTo>
                  <a:lnTo>
                    <a:pt x="2897251" y="991489"/>
                  </a:lnTo>
                  <a:lnTo>
                    <a:pt x="2897251" y="999363"/>
                  </a:lnTo>
                  <a:lnTo>
                    <a:pt x="173609" y="999363"/>
                  </a:lnTo>
                  <a:lnTo>
                    <a:pt x="173609" y="991489"/>
                  </a:lnTo>
                  <a:lnTo>
                    <a:pt x="173609" y="999363"/>
                  </a:lnTo>
                  <a:cubicBezTo>
                    <a:pt x="77851" y="999363"/>
                    <a:pt x="0" y="922528"/>
                    <a:pt x="0" y="827532"/>
                  </a:cubicBezTo>
                  <a:lnTo>
                    <a:pt x="0" y="171831"/>
                  </a:lnTo>
                  <a:lnTo>
                    <a:pt x="7874" y="171831"/>
                  </a:lnTo>
                  <a:lnTo>
                    <a:pt x="0" y="171831"/>
                  </a:lnTo>
                  <a:moveTo>
                    <a:pt x="15875" y="171831"/>
                  </a:moveTo>
                  <a:lnTo>
                    <a:pt x="15875" y="827532"/>
                  </a:lnTo>
                  <a:lnTo>
                    <a:pt x="7874" y="827532"/>
                  </a:lnTo>
                  <a:lnTo>
                    <a:pt x="15748" y="827532"/>
                  </a:lnTo>
                  <a:cubicBezTo>
                    <a:pt x="15748" y="913638"/>
                    <a:pt x="86360" y="983488"/>
                    <a:pt x="173482" y="983488"/>
                  </a:cubicBezTo>
                  <a:lnTo>
                    <a:pt x="2897251" y="983488"/>
                  </a:lnTo>
                  <a:cubicBezTo>
                    <a:pt x="2984500" y="983488"/>
                    <a:pt x="3054985" y="913511"/>
                    <a:pt x="3054985" y="827532"/>
                  </a:cubicBezTo>
                  <a:lnTo>
                    <a:pt x="3054985" y="171831"/>
                  </a:lnTo>
                  <a:cubicBezTo>
                    <a:pt x="3054985" y="85725"/>
                    <a:pt x="2984373" y="15875"/>
                    <a:pt x="2897251" y="15875"/>
                  </a:cubicBezTo>
                  <a:lnTo>
                    <a:pt x="173609" y="15875"/>
                  </a:lnTo>
                  <a:lnTo>
                    <a:pt x="173609" y="7874"/>
                  </a:lnTo>
                  <a:lnTo>
                    <a:pt x="173609" y="15748"/>
                  </a:lnTo>
                  <a:cubicBezTo>
                    <a:pt x="86487" y="15875"/>
                    <a:pt x="15875" y="85852"/>
                    <a:pt x="15875" y="171831"/>
                  </a:cubicBezTo>
                  <a:close/>
                </a:path>
              </a:pathLst>
            </a:custGeom>
            <a:solidFill>
              <a:srgbClr val="000000"/>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355924" y="-171450"/>
            <a:ext cx="1028194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HK Modular"/>
                <a:ea typeface="HK Modular"/>
                <a:cs typeface="HK Modular"/>
                <a:sym typeface="HK Modular"/>
              </a:rPr>
              <a:t>CONCLUSION</a:t>
            </a:r>
          </a:p>
        </p:txBody>
      </p:sp>
      <p:sp>
        <p:nvSpPr>
          <p:cNvPr name="TextBox 4" id="4"/>
          <p:cNvSpPr txBox="true"/>
          <p:nvPr/>
        </p:nvSpPr>
        <p:spPr>
          <a:xfrm rot="0">
            <a:off x="4058682" y="1961007"/>
            <a:ext cx="10170636" cy="3182493"/>
          </a:xfrm>
          <a:prstGeom prst="rect">
            <a:avLst/>
          </a:prstGeom>
        </p:spPr>
        <p:txBody>
          <a:bodyPr anchor="t" rtlCol="false" tIns="0" lIns="0" bIns="0" rIns="0">
            <a:spAutoFit/>
          </a:bodyPr>
          <a:lstStyle/>
          <a:p>
            <a:pPr algn="ctr">
              <a:lnSpc>
                <a:spcPts val="2780"/>
              </a:lnSpc>
              <a:spcBef>
                <a:spcPct val="0"/>
              </a:spcBef>
            </a:pPr>
            <a:r>
              <a:rPr lang="en-US" sz="2574">
                <a:solidFill>
                  <a:srgbClr val="000000"/>
                </a:solidFill>
                <a:latin typeface="Lovelo"/>
                <a:ea typeface="Lovelo"/>
                <a:cs typeface="Lovelo"/>
                <a:sym typeface="Lovelo"/>
              </a:rPr>
              <a:t>The analysis highlights the importance of proactive customer retention strategies, personalized service offerings, and geographic targeting to address high churn rates. Implementing these insights can help reduce customer churn, improve operational efficiency, and drive business growth. The use of predictive analytics and feedback mechanisms will be essential in continuously refining these strategies to meet evolving customer needs. </a:t>
            </a:r>
          </a:p>
        </p:txBody>
      </p:sp>
      <p:sp>
        <p:nvSpPr>
          <p:cNvPr name="TextBox 5" id="5"/>
          <p:cNvSpPr txBox="true"/>
          <p:nvPr/>
        </p:nvSpPr>
        <p:spPr>
          <a:xfrm rot="0">
            <a:off x="2565393" y="5942654"/>
            <a:ext cx="9940899" cy="1018794"/>
          </a:xfrm>
          <a:prstGeom prst="rect">
            <a:avLst/>
          </a:prstGeom>
        </p:spPr>
        <p:txBody>
          <a:bodyPr anchor="t" rtlCol="false" tIns="0" lIns="0" bIns="0" rIns="0">
            <a:spAutoFit/>
          </a:bodyPr>
          <a:lstStyle/>
          <a:p>
            <a:pPr algn="ctr">
              <a:lnSpc>
                <a:spcPts val="2672"/>
              </a:lnSpc>
              <a:spcBef>
                <a:spcPct val="0"/>
              </a:spcBef>
            </a:pPr>
            <a:r>
              <a:rPr lang="en-US" sz="2474">
                <a:solidFill>
                  <a:srgbClr val="000000"/>
                </a:solidFill>
                <a:latin typeface="Lovelo"/>
                <a:ea typeface="Lovelo"/>
                <a:cs typeface="Lovelo"/>
                <a:sym typeface="Lovelo"/>
              </a:rPr>
              <a:t>Overall, the study provides a comprehensive framework for telecom companies to enhance customer retention and improve their competitive edge in the market.</a:t>
            </a:r>
          </a:p>
        </p:txBody>
      </p:sp>
      <p:sp>
        <p:nvSpPr>
          <p:cNvPr name="TextBox 6" id="6"/>
          <p:cNvSpPr txBox="true"/>
          <p:nvPr/>
        </p:nvSpPr>
        <p:spPr>
          <a:xfrm rot="0">
            <a:off x="3530278" y="7751077"/>
            <a:ext cx="9797972" cy="1969770"/>
          </a:xfrm>
          <a:prstGeom prst="rect">
            <a:avLst/>
          </a:prstGeom>
        </p:spPr>
        <p:txBody>
          <a:bodyPr anchor="t" rtlCol="false" tIns="0" lIns="0" bIns="0" rIns="0">
            <a:spAutoFit/>
          </a:bodyPr>
          <a:lstStyle/>
          <a:p>
            <a:pPr algn="ctr">
              <a:lnSpc>
                <a:spcPts val="2564"/>
              </a:lnSpc>
              <a:spcBef>
                <a:spcPct val="0"/>
              </a:spcBef>
            </a:pPr>
            <a:r>
              <a:rPr lang="en-US" sz="2374">
                <a:solidFill>
                  <a:srgbClr val="000000"/>
                </a:solidFill>
                <a:latin typeface="Lovelo"/>
                <a:ea typeface="Lovelo"/>
                <a:cs typeface="Lovelo"/>
                <a:sym typeface="Lovelo"/>
              </a:rPr>
              <a:t>In conclusion, the analysis not only informed but also optimized decision-making by providing a robust framework for addressing customer churn. It enabled leaders to act with greater confidence, aligning actions with data-backed insights to achieve better business outcomes.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 t="0" r="-17" b="0"/>
            </a:stretch>
          </a:blipFill>
        </p:spPr>
      </p:sp>
      <p:sp>
        <p:nvSpPr>
          <p:cNvPr name="Freeform 3" id="3"/>
          <p:cNvSpPr/>
          <p:nvPr/>
        </p:nvSpPr>
        <p:spPr>
          <a:xfrm flipH="false" flipV="false" rot="0">
            <a:off x="10507832" y="3609843"/>
            <a:ext cx="2274647" cy="2334060"/>
          </a:xfrm>
          <a:custGeom>
            <a:avLst/>
            <a:gdLst/>
            <a:ahLst/>
            <a:cxnLst/>
            <a:rect r="r" b="b" t="t" l="l"/>
            <a:pathLst>
              <a:path h="2334060" w="2274647">
                <a:moveTo>
                  <a:pt x="0" y="0"/>
                </a:moveTo>
                <a:lnTo>
                  <a:pt x="2274647" y="0"/>
                </a:lnTo>
                <a:lnTo>
                  <a:pt x="2274647" y="2334059"/>
                </a:lnTo>
                <a:lnTo>
                  <a:pt x="0" y="23340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700000">
            <a:off x="2888257" y="2530197"/>
            <a:ext cx="4588768" cy="2098674"/>
          </a:xfrm>
          <a:prstGeom prst="rect">
            <a:avLst/>
          </a:prstGeom>
        </p:spPr>
        <p:txBody>
          <a:bodyPr anchor="t" rtlCol="false" tIns="0" lIns="0" bIns="0" rIns="0">
            <a:spAutoFit/>
          </a:bodyPr>
          <a:lstStyle/>
          <a:p>
            <a:pPr algn="ctr">
              <a:lnSpc>
                <a:spcPts val="5600"/>
              </a:lnSpc>
            </a:pPr>
            <a:r>
              <a:rPr lang="en-US" sz="4000">
                <a:solidFill>
                  <a:srgbClr val="000000"/>
                </a:solidFill>
                <a:latin typeface="Fredoka"/>
                <a:ea typeface="Fredoka"/>
                <a:cs typeface="Fredoka"/>
                <a:sym typeface="Fredoka"/>
              </a:rPr>
              <a:t>CHALLENGES</a:t>
            </a:r>
          </a:p>
          <a:p>
            <a:pPr algn="ctr">
              <a:lnSpc>
                <a:spcPts val="5600"/>
              </a:lnSpc>
            </a:pPr>
            <a:r>
              <a:rPr lang="en-US" sz="4000">
                <a:solidFill>
                  <a:srgbClr val="000000"/>
                </a:solidFill>
                <a:latin typeface="Fredoka"/>
                <a:ea typeface="Fredoka"/>
                <a:cs typeface="Fredoka"/>
                <a:sym typeface="Fredoka"/>
              </a:rPr>
              <a:t>FACED WHILE</a:t>
            </a:r>
          </a:p>
          <a:p>
            <a:pPr algn="ctr">
              <a:lnSpc>
                <a:spcPts val="5600"/>
              </a:lnSpc>
            </a:pPr>
            <a:r>
              <a:rPr lang="en-US" sz="4000">
                <a:solidFill>
                  <a:srgbClr val="000000"/>
                </a:solidFill>
                <a:latin typeface="Fredoka"/>
                <a:ea typeface="Fredoka"/>
                <a:cs typeface="Fredoka"/>
                <a:sym typeface="Fredoka"/>
              </a:rPr>
              <a:t>PROJECT-MAKING</a:t>
            </a:r>
          </a:p>
        </p:txBody>
      </p:sp>
      <p:sp>
        <p:nvSpPr>
          <p:cNvPr name="TextBox 5" id="5"/>
          <p:cNvSpPr txBox="true"/>
          <p:nvPr/>
        </p:nvSpPr>
        <p:spPr>
          <a:xfrm rot="0">
            <a:off x="6031011" y="6194425"/>
            <a:ext cx="11228289" cy="3063875"/>
          </a:xfrm>
          <a:prstGeom prst="rect">
            <a:avLst/>
          </a:prstGeom>
        </p:spPr>
        <p:txBody>
          <a:bodyPr anchor="t" rtlCol="false" tIns="0" lIns="0" bIns="0" rIns="0">
            <a:spAutoFit/>
          </a:bodyPr>
          <a:lstStyle/>
          <a:p>
            <a:pPr algn="ctr" marL="755649" indent="-377824" lvl="1">
              <a:lnSpc>
                <a:spcPts val="4899"/>
              </a:lnSpc>
              <a:buFont typeface="Arial"/>
              <a:buChar char="•"/>
            </a:pPr>
            <a:r>
              <a:rPr lang="en-US" sz="3499">
                <a:solidFill>
                  <a:srgbClr val="FFFFFF"/>
                </a:solidFill>
                <a:latin typeface="Hangyaboly"/>
                <a:ea typeface="Hangyaboly"/>
                <a:cs typeface="Hangyaboly"/>
                <a:sym typeface="Hangyaboly"/>
              </a:rPr>
              <a:t>Faced issues with Coding for Graphs.</a:t>
            </a:r>
          </a:p>
          <a:p>
            <a:pPr algn="ctr" marL="755649" indent="-377824" lvl="1">
              <a:lnSpc>
                <a:spcPts val="4899"/>
              </a:lnSpc>
              <a:buFont typeface="Arial"/>
              <a:buChar char="•"/>
            </a:pPr>
            <a:r>
              <a:rPr lang="en-US" sz="3499">
                <a:solidFill>
                  <a:srgbClr val="FFFFFF"/>
                </a:solidFill>
                <a:latin typeface="Hangyaboly"/>
                <a:ea typeface="Hangyaboly"/>
                <a:cs typeface="Hangyaboly"/>
                <a:sym typeface="Hangyaboly"/>
              </a:rPr>
              <a:t>Faced Issues while Deploying The App on Local Host Server.</a:t>
            </a:r>
          </a:p>
          <a:p>
            <a:pPr algn="ctr" marL="755649" indent="-377824" lvl="1">
              <a:lnSpc>
                <a:spcPts val="4899"/>
              </a:lnSpc>
              <a:buFont typeface="Arial"/>
              <a:buChar char="•"/>
            </a:pPr>
            <a:r>
              <a:rPr lang="en-US" sz="3499">
                <a:solidFill>
                  <a:srgbClr val="FFFFFF"/>
                </a:solidFill>
                <a:latin typeface="Hangyaboly"/>
                <a:ea typeface="Hangyaboly"/>
                <a:cs typeface="Hangyaboly"/>
                <a:sym typeface="Hangyaboly"/>
              </a:rPr>
              <a:t>Managing Resources was a problem sometimes.</a:t>
            </a:r>
          </a:p>
          <a:p>
            <a:pPr algn="ctr">
              <a:lnSpc>
                <a:spcPts val="4899"/>
              </a:lnSpc>
            </a:pPr>
          </a:p>
          <a:p>
            <a:pPr algn="ctr">
              <a:lnSpc>
                <a:spcPts val="4899"/>
              </a:lnSpc>
            </a:pPr>
            <a:r>
              <a:rPr lang="en-US" sz="3499">
                <a:solidFill>
                  <a:srgbClr val="FFFFFF"/>
                </a:solidFill>
                <a:latin typeface="Hangyaboly"/>
                <a:ea typeface="Hangyaboly"/>
                <a:cs typeface="Hangyaboly"/>
                <a:sym typeface="Hangyaboly"/>
              </a:rPr>
              <a:t>= Otherwise, No major issues faced while Project-Making.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descr="preencoded.png">
            <a:hlinkClick r:id="rId3"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grpSp>
        <p:nvGrpSpPr>
          <p:cNvPr name="Group 3" id="3"/>
          <p:cNvGrpSpPr/>
          <p:nvPr/>
        </p:nvGrpSpPr>
        <p:grpSpPr>
          <a:xfrm rot="0">
            <a:off x="15990984" y="9543547"/>
            <a:ext cx="2303156" cy="749531"/>
            <a:chOff x="0" y="0"/>
            <a:chExt cx="3070875" cy="999375"/>
          </a:xfrm>
        </p:grpSpPr>
        <p:sp>
          <p:nvSpPr>
            <p:cNvPr name="Freeform 4" id="4"/>
            <p:cNvSpPr/>
            <p:nvPr/>
          </p:nvSpPr>
          <p:spPr>
            <a:xfrm flipH="false" flipV="false" rot="0">
              <a:off x="7874" y="7874"/>
              <a:ext cx="3055112" cy="983615"/>
            </a:xfrm>
            <a:custGeom>
              <a:avLst/>
              <a:gdLst/>
              <a:ahLst/>
              <a:cxnLst/>
              <a:rect r="r" b="b" t="t" l="l"/>
              <a:pathLst>
                <a:path h="983615" w="3055112">
                  <a:moveTo>
                    <a:pt x="0" y="163957"/>
                  </a:moveTo>
                  <a:cubicBezTo>
                    <a:pt x="0" y="73406"/>
                    <a:pt x="74295" y="0"/>
                    <a:pt x="165735" y="0"/>
                  </a:cubicBezTo>
                  <a:lnTo>
                    <a:pt x="2889377" y="0"/>
                  </a:lnTo>
                  <a:cubicBezTo>
                    <a:pt x="2980944" y="0"/>
                    <a:pt x="3055112" y="73406"/>
                    <a:pt x="3055112" y="163957"/>
                  </a:cubicBezTo>
                  <a:lnTo>
                    <a:pt x="3055112" y="819658"/>
                  </a:lnTo>
                  <a:cubicBezTo>
                    <a:pt x="3055112" y="910209"/>
                    <a:pt x="2980944" y="983615"/>
                    <a:pt x="2889377" y="983615"/>
                  </a:cubicBezTo>
                  <a:lnTo>
                    <a:pt x="165735" y="983615"/>
                  </a:lnTo>
                  <a:cubicBezTo>
                    <a:pt x="74295" y="983615"/>
                    <a:pt x="127" y="910209"/>
                    <a:pt x="0" y="819658"/>
                  </a:cubicBezTo>
                  <a:close/>
                </a:path>
              </a:pathLst>
            </a:custGeom>
            <a:solidFill>
              <a:srgbClr val="09151A"/>
            </a:solidFill>
          </p:spPr>
        </p:sp>
        <p:sp>
          <p:nvSpPr>
            <p:cNvPr name="Freeform 5" id="5"/>
            <p:cNvSpPr/>
            <p:nvPr/>
          </p:nvSpPr>
          <p:spPr>
            <a:xfrm flipH="false" flipV="false" rot="0">
              <a:off x="0" y="0"/>
              <a:ext cx="3070860" cy="999363"/>
            </a:xfrm>
            <a:custGeom>
              <a:avLst/>
              <a:gdLst/>
              <a:ahLst/>
              <a:cxnLst/>
              <a:rect r="r" b="b" t="t" l="l"/>
              <a:pathLst>
                <a:path h="999363" w="3070860">
                  <a:moveTo>
                    <a:pt x="0" y="171831"/>
                  </a:moveTo>
                  <a:cubicBezTo>
                    <a:pt x="0" y="76835"/>
                    <a:pt x="77851" y="0"/>
                    <a:pt x="173609" y="0"/>
                  </a:cubicBezTo>
                  <a:lnTo>
                    <a:pt x="2897251" y="0"/>
                  </a:lnTo>
                  <a:lnTo>
                    <a:pt x="2897251" y="7874"/>
                  </a:lnTo>
                  <a:lnTo>
                    <a:pt x="2897251" y="0"/>
                  </a:lnTo>
                  <a:cubicBezTo>
                    <a:pt x="2993009" y="0"/>
                    <a:pt x="3070860" y="76835"/>
                    <a:pt x="3070860" y="171831"/>
                  </a:cubicBezTo>
                  <a:lnTo>
                    <a:pt x="3062986" y="171831"/>
                  </a:lnTo>
                  <a:lnTo>
                    <a:pt x="3070860" y="171831"/>
                  </a:lnTo>
                  <a:lnTo>
                    <a:pt x="3070860" y="827532"/>
                  </a:lnTo>
                  <a:lnTo>
                    <a:pt x="3062986" y="827532"/>
                  </a:lnTo>
                  <a:lnTo>
                    <a:pt x="3070860" y="827532"/>
                  </a:lnTo>
                  <a:cubicBezTo>
                    <a:pt x="3070860" y="922528"/>
                    <a:pt x="2993009" y="999363"/>
                    <a:pt x="2897251" y="999363"/>
                  </a:cubicBezTo>
                  <a:lnTo>
                    <a:pt x="2897251" y="991489"/>
                  </a:lnTo>
                  <a:lnTo>
                    <a:pt x="2897251" y="999363"/>
                  </a:lnTo>
                  <a:lnTo>
                    <a:pt x="173609" y="999363"/>
                  </a:lnTo>
                  <a:lnTo>
                    <a:pt x="173609" y="991489"/>
                  </a:lnTo>
                  <a:lnTo>
                    <a:pt x="173609" y="999363"/>
                  </a:lnTo>
                  <a:cubicBezTo>
                    <a:pt x="77851" y="999363"/>
                    <a:pt x="0" y="922528"/>
                    <a:pt x="0" y="827532"/>
                  </a:cubicBezTo>
                  <a:lnTo>
                    <a:pt x="0" y="171831"/>
                  </a:lnTo>
                  <a:lnTo>
                    <a:pt x="7874" y="171831"/>
                  </a:lnTo>
                  <a:lnTo>
                    <a:pt x="0" y="171831"/>
                  </a:lnTo>
                  <a:moveTo>
                    <a:pt x="15875" y="171831"/>
                  </a:moveTo>
                  <a:lnTo>
                    <a:pt x="15875" y="827532"/>
                  </a:lnTo>
                  <a:lnTo>
                    <a:pt x="7874" y="827532"/>
                  </a:lnTo>
                  <a:lnTo>
                    <a:pt x="15748" y="827532"/>
                  </a:lnTo>
                  <a:cubicBezTo>
                    <a:pt x="15748" y="913638"/>
                    <a:pt x="86360" y="983488"/>
                    <a:pt x="173482" y="983488"/>
                  </a:cubicBezTo>
                  <a:lnTo>
                    <a:pt x="2897251" y="983488"/>
                  </a:lnTo>
                  <a:cubicBezTo>
                    <a:pt x="2984500" y="983488"/>
                    <a:pt x="3054985" y="913511"/>
                    <a:pt x="3054985" y="827532"/>
                  </a:cubicBezTo>
                  <a:lnTo>
                    <a:pt x="3054985" y="171831"/>
                  </a:lnTo>
                  <a:cubicBezTo>
                    <a:pt x="3054985" y="85725"/>
                    <a:pt x="2984373" y="15875"/>
                    <a:pt x="2897251" y="15875"/>
                  </a:cubicBezTo>
                  <a:lnTo>
                    <a:pt x="173609" y="15875"/>
                  </a:lnTo>
                  <a:lnTo>
                    <a:pt x="173609" y="7874"/>
                  </a:lnTo>
                  <a:lnTo>
                    <a:pt x="173609" y="15748"/>
                  </a:lnTo>
                  <a:cubicBezTo>
                    <a:pt x="86487" y="15875"/>
                    <a:pt x="15875" y="85852"/>
                    <a:pt x="15875" y="171831"/>
                  </a:cubicBezTo>
                  <a:close/>
                </a:path>
              </a:pathLst>
            </a:custGeom>
            <a:solidFill>
              <a:srgbClr val="000000"/>
            </a:solidFill>
          </p:spPr>
        </p:sp>
      </p:grpSp>
      <p:sp>
        <p:nvSpPr>
          <p:cNvPr name="Freeform 6" id="6"/>
          <p:cNvSpPr/>
          <p:nvPr/>
        </p:nvSpPr>
        <p:spPr>
          <a:xfrm flipH="false" flipV="false" rot="0">
            <a:off x="190500" y="841750"/>
            <a:ext cx="17906999" cy="9445235"/>
          </a:xfrm>
          <a:custGeom>
            <a:avLst/>
            <a:gdLst/>
            <a:ahLst/>
            <a:cxnLst/>
            <a:rect r="r" b="b" t="t" l="l"/>
            <a:pathLst>
              <a:path h="9445235" w="17906999">
                <a:moveTo>
                  <a:pt x="0" y="0"/>
                </a:moveTo>
                <a:lnTo>
                  <a:pt x="17906999" y="0"/>
                </a:lnTo>
                <a:lnTo>
                  <a:pt x="17906999" y="9445235"/>
                </a:lnTo>
                <a:lnTo>
                  <a:pt x="0" y="9445235"/>
                </a:lnTo>
                <a:lnTo>
                  <a:pt x="0" y="0"/>
                </a:lnTo>
                <a:close/>
              </a:path>
            </a:pathLst>
          </a:custGeom>
          <a:blipFill>
            <a:blip r:embed="rId4"/>
            <a:stretch>
              <a:fillRect l="0" t="0" r="0" b="0"/>
            </a:stretch>
          </a:blipFill>
        </p:spPr>
      </p:sp>
      <p:grpSp>
        <p:nvGrpSpPr>
          <p:cNvPr name="Group 7" id="7"/>
          <p:cNvGrpSpPr/>
          <p:nvPr/>
        </p:nvGrpSpPr>
        <p:grpSpPr>
          <a:xfrm rot="0">
            <a:off x="4990125" y="38500"/>
            <a:ext cx="8307750" cy="803250"/>
            <a:chOff x="0" y="0"/>
            <a:chExt cx="11077000" cy="1071000"/>
          </a:xfrm>
        </p:grpSpPr>
        <p:sp>
          <p:nvSpPr>
            <p:cNvPr name="Freeform 8" id="8"/>
            <p:cNvSpPr/>
            <p:nvPr/>
          </p:nvSpPr>
          <p:spPr>
            <a:xfrm flipH="false" flipV="false" rot="0">
              <a:off x="0" y="0"/>
              <a:ext cx="11077000" cy="1071000"/>
            </a:xfrm>
            <a:custGeom>
              <a:avLst/>
              <a:gdLst/>
              <a:ahLst/>
              <a:cxnLst/>
              <a:rect r="r" b="b" t="t" l="l"/>
              <a:pathLst>
                <a:path h="1071000" w="11077000">
                  <a:moveTo>
                    <a:pt x="0" y="0"/>
                  </a:moveTo>
                  <a:lnTo>
                    <a:pt x="11077000" y="0"/>
                  </a:lnTo>
                  <a:lnTo>
                    <a:pt x="11077000" y="1071000"/>
                  </a:lnTo>
                  <a:lnTo>
                    <a:pt x="0" y="1071000"/>
                  </a:lnTo>
                  <a:close/>
                </a:path>
              </a:pathLst>
            </a:custGeom>
            <a:solidFill>
              <a:srgbClr val="000000">
                <a:alpha val="0"/>
              </a:srgbClr>
            </a:solidFill>
          </p:spPr>
        </p:sp>
        <p:sp>
          <p:nvSpPr>
            <p:cNvPr name="TextBox 9" id="9"/>
            <p:cNvSpPr txBox="true"/>
            <p:nvPr/>
          </p:nvSpPr>
          <p:spPr>
            <a:xfrm>
              <a:off x="0" y="0"/>
              <a:ext cx="11077000" cy="1071000"/>
            </a:xfrm>
            <a:prstGeom prst="rect">
              <a:avLst/>
            </a:prstGeom>
          </p:spPr>
          <p:txBody>
            <a:bodyPr anchor="ctr" rtlCol="false" tIns="0" lIns="0" bIns="0" rIns="0"/>
            <a:lstStyle/>
            <a:p>
              <a:pPr algn="ctr">
                <a:lnSpc>
                  <a:spcPts val="4499"/>
                </a:lnSpc>
              </a:pPr>
              <a:r>
                <a:rPr lang="en-US" sz="3749">
                  <a:solidFill>
                    <a:srgbClr val="FF0000"/>
                  </a:solidFill>
                  <a:latin typeface="HK Modular"/>
                  <a:ea typeface="HK Modular"/>
                  <a:cs typeface="HK Modular"/>
                  <a:sym typeface="HK Modular"/>
                </a:rPr>
                <a:t>Deployment Page</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438400" y="190500"/>
            <a:ext cx="15849600" cy="9906000"/>
          </a:xfrm>
          <a:custGeom>
            <a:avLst/>
            <a:gdLst/>
            <a:ahLst/>
            <a:cxnLst/>
            <a:rect r="r" b="b" t="t" l="l"/>
            <a:pathLst>
              <a:path h="9906000" w="15849600">
                <a:moveTo>
                  <a:pt x="0" y="0"/>
                </a:moveTo>
                <a:lnTo>
                  <a:pt x="15849600" y="0"/>
                </a:lnTo>
                <a:lnTo>
                  <a:pt x="15849600" y="9906000"/>
                </a:lnTo>
                <a:lnTo>
                  <a:pt x="0" y="990600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a:hlinkClick r:id="rId3"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sp>
        <p:nvSpPr>
          <p:cNvPr name="Freeform 3" id="3"/>
          <p:cNvSpPr/>
          <p:nvPr/>
        </p:nvSpPr>
        <p:spPr>
          <a:xfrm flipH="false" flipV="false" rot="0">
            <a:off x="-37306" y="12700"/>
            <a:ext cx="18236406" cy="10279856"/>
          </a:xfrm>
          <a:custGeom>
            <a:avLst/>
            <a:gdLst/>
            <a:ahLst/>
            <a:cxnLst/>
            <a:rect r="r" b="b" t="t" l="l"/>
            <a:pathLst>
              <a:path h="10279856" w="18236406">
                <a:moveTo>
                  <a:pt x="0" y="0"/>
                </a:moveTo>
                <a:lnTo>
                  <a:pt x="18236406" y="0"/>
                </a:lnTo>
                <a:lnTo>
                  <a:pt x="18236406" y="10279856"/>
                </a:lnTo>
                <a:lnTo>
                  <a:pt x="0" y="10279856"/>
                </a:lnTo>
                <a:lnTo>
                  <a:pt x="0" y="0"/>
                </a:lnTo>
                <a:close/>
              </a:path>
            </a:pathLst>
          </a:custGeom>
          <a:blipFill>
            <a:blip r:embed="rId4"/>
            <a:stretch>
              <a:fillRect l="0" t="-9133" r="0" b="-9133"/>
            </a:stretch>
          </a:blipFill>
        </p:spPr>
      </p:sp>
      <p:grpSp>
        <p:nvGrpSpPr>
          <p:cNvPr name="Group 4" id="4"/>
          <p:cNvGrpSpPr/>
          <p:nvPr/>
        </p:nvGrpSpPr>
        <p:grpSpPr>
          <a:xfrm rot="0">
            <a:off x="15895944" y="9543025"/>
            <a:ext cx="2303156" cy="749531"/>
            <a:chOff x="0" y="0"/>
            <a:chExt cx="3070875" cy="999375"/>
          </a:xfrm>
        </p:grpSpPr>
        <p:sp>
          <p:nvSpPr>
            <p:cNvPr name="Freeform 5" id="5"/>
            <p:cNvSpPr/>
            <p:nvPr/>
          </p:nvSpPr>
          <p:spPr>
            <a:xfrm flipH="false" flipV="false" rot="0">
              <a:off x="7874" y="7874"/>
              <a:ext cx="3055112" cy="983615"/>
            </a:xfrm>
            <a:custGeom>
              <a:avLst/>
              <a:gdLst/>
              <a:ahLst/>
              <a:cxnLst/>
              <a:rect r="r" b="b" t="t" l="l"/>
              <a:pathLst>
                <a:path h="983615" w="3055112">
                  <a:moveTo>
                    <a:pt x="0" y="163957"/>
                  </a:moveTo>
                  <a:cubicBezTo>
                    <a:pt x="0" y="73406"/>
                    <a:pt x="74295" y="0"/>
                    <a:pt x="165735" y="0"/>
                  </a:cubicBezTo>
                  <a:lnTo>
                    <a:pt x="2889377" y="0"/>
                  </a:lnTo>
                  <a:cubicBezTo>
                    <a:pt x="2980944" y="0"/>
                    <a:pt x="3055112" y="73406"/>
                    <a:pt x="3055112" y="163957"/>
                  </a:cubicBezTo>
                  <a:lnTo>
                    <a:pt x="3055112" y="819658"/>
                  </a:lnTo>
                  <a:cubicBezTo>
                    <a:pt x="3055112" y="910209"/>
                    <a:pt x="2980944" y="983615"/>
                    <a:pt x="2889377" y="983615"/>
                  </a:cubicBezTo>
                  <a:lnTo>
                    <a:pt x="165735" y="983615"/>
                  </a:lnTo>
                  <a:cubicBezTo>
                    <a:pt x="74295" y="983615"/>
                    <a:pt x="127" y="910209"/>
                    <a:pt x="0" y="819658"/>
                  </a:cubicBezTo>
                  <a:close/>
                </a:path>
              </a:pathLst>
            </a:custGeom>
            <a:solidFill>
              <a:srgbClr val="09151A"/>
            </a:solidFill>
          </p:spPr>
        </p:sp>
        <p:sp>
          <p:nvSpPr>
            <p:cNvPr name="Freeform 6" id="6"/>
            <p:cNvSpPr/>
            <p:nvPr/>
          </p:nvSpPr>
          <p:spPr>
            <a:xfrm flipH="false" flipV="false" rot="0">
              <a:off x="0" y="0"/>
              <a:ext cx="3070860" cy="999363"/>
            </a:xfrm>
            <a:custGeom>
              <a:avLst/>
              <a:gdLst/>
              <a:ahLst/>
              <a:cxnLst/>
              <a:rect r="r" b="b" t="t" l="l"/>
              <a:pathLst>
                <a:path h="999363" w="3070860">
                  <a:moveTo>
                    <a:pt x="0" y="171831"/>
                  </a:moveTo>
                  <a:cubicBezTo>
                    <a:pt x="0" y="76835"/>
                    <a:pt x="77851" y="0"/>
                    <a:pt x="173609" y="0"/>
                  </a:cubicBezTo>
                  <a:lnTo>
                    <a:pt x="2897251" y="0"/>
                  </a:lnTo>
                  <a:lnTo>
                    <a:pt x="2897251" y="7874"/>
                  </a:lnTo>
                  <a:lnTo>
                    <a:pt x="2897251" y="0"/>
                  </a:lnTo>
                  <a:cubicBezTo>
                    <a:pt x="2993009" y="0"/>
                    <a:pt x="3070860" y="76835"/>
                    <a:pt x="3070860" y="171831"/>
                  </a:cubicBezTo>
                  <a:lnTo>
                    <a:pt x="3062986" y="171831"/>
                  </a:lnTo>
                  <a:lnTo>
                    <a:pt x="3070860" y="171831"/>
                  </a:lnTo>
                  <a:lnTo>
                    <a:pt x="3070860" y="827532"/>
                  </a:lnTo>
                  <a:lnTo>
                    <a:pt x="3062986" y="827532"/>
                  </a:lnTo>
                  <a:lnTo>
                    <a:pt x="3070860" y="827532"/>
                  </a:lnTo>
                  <a:cubicBezTo>
                    <a:pt x="3070860" y="922528"/>
                    <a:pt x="2993009" y="999363"/>
                    <a:pt x="2897251" y="999363"/>
                  </a:cubicBezTo>
                  <a:lnTo>
                    <a:pt x="2897251" y="991489"/>
                  </a:lnTo>
                  <a:lnTo>
                    <a:pt x="2897251" y="999363"/>
                  </a:lnTo>
                  <a:lnTo>
                    <a:pt x="173609" y="999363"/>
                  </a:lnTo>
                  <a:lnTo>
                    <a:pt x="173609" y="991489"/>
                  </a:lnTo>
                  <a:lnTo>
                    <a:pt x="173609" y="999363"/>
                  </a:lnTo>
                  <a:cubicBezTo>
                    <a:pt x="77851" y="999363"/>
                    <a:pt x="0" y="922528"/>
                    <a:pt x="0" y="827532"/>
                  </a:cubicBezTo>
                  <a:lnTo>
                    <a:pt x="0" y="171831"/>
                  </a:lnTo>
                  <a:lnTo>
                    <a:pt x="7874" y="171831"/>
                  </a:lnTo>
                  <a:lnTo>
                    <a:pt x="0" y="171831"/>
                  </a:lnTo>
                  <a:moveTo>
                    <a:pt x="15875" y="171831"/>
                  </a:moveTo>
                  <a:lnTo>
                    <a:pt x="15875" y="827532"/>
                  </a:lnTo>
                  <a:lnTo>
                    <a:pt x="7874" y="827532"/>
                  </a:lnTo>
                  <a:lnTo>
                    <a:pt x="15748" y="827532"/>
                  </a:lnTo>
                  <a:cubicBezTo>
                    <a:pt x="15748" y="913638"/>
                    <a:pt x="86360" y="983488"/>
                    <a:pt x="173482" y="983488"/>
                  </a:cubicBezTo>
                  <a:lnTo>
                    <a:pt x="2897251" y="983488"/>
                  </a:lnTo>
                  <a:cubicBezTo>
                    <a:pt x="2984500" y="983488"/>
                    <a:pt x="3054985" y="913511"/>
                    <a:pt x="3054985" y="827532"/>
                  </a:cubicBezTo>
                  <a:lnTo>
                    <a:pt x="3054985" y="171831"/>
                  </a:lnTo>
                  <a:cubicBezTo>
                    <a:pt x="3054985" y="85725"/>
                    <a:pt x="2984373" y="15875"/>
                    <a:pt x="2897251" y="15875"/>
                  </a:cubicBezTo>
                  <a:lnTo>
                    <a:pt x="173609" y="15875"/>
                  </a:lnTo>
                  <a:lnTo>
                    <a:pt x="173609" y="7874"/>
                  </a:lnTo>
                  <a:lnTo>
                    <a:pt x="173609" y="15748"/>
                  </a:lnTo>
                  <a:cubicBezTo>
                    <a:pt x="86487" y="15875"/>
                    <a:pt x="15875" y="85852"/>
                    <a:pt x="15875" y="171831"/>
                  </a:cubicBezTo>
                  <a:close/>
                </a:path>
              </a:pathLst>
            </a:custGeom>
            <a:solidFill>
              <a:srgbClr val="000000"/>
            </a:solidFill>
          </p:spPr>
        </p:sp>
      </p:grpSp>
      <p:grpSp>
        <p:nvGrpSpPr>
          <p:cNvPr name="Group 7" id="7"/>
          <p:cNvGrpSpPr/>
          <p:nvPr/>
        </p:nvGrpSpPr>
        <p:grpSpPr>
          <a:xfrm rot="0">
            <a:off x="5287416" y="544810"/>
            <a:ext cx="7713464" cy="964109"/>
            <a:chOff x="0" y="0"/>
            <a:chExt cx="10284618" cy="1285478"/>
          </a:xfrm>
        </p:grpSpPr>
        <p:sp>
          <p:nvSpPr>
            <p:cNvPr name="Freeform 8" id="8"/>
            <p:cNvSpPr/>
            <p:nvPr/>
          </p:nvSpPr>
          <p:spPr>
            <a:xfrm flipH="false" flipV="false" rot="0">
              <a:off x="0" y="0"/>
              <a:ext cx="10284618" cy="1285478"/>
            </a:xfrm>
            <a:custGeom>
              <a:avLst/>
              <a:gdLst/>
              <a:ahLst/>
              <a:cxnLst/>
              <a:rect r="r" b="b" t="t" l="l"/>
              <a:pathLst>
                <a:path h="1285478" w="10284618">
                  <a:moveTo>
                    <a:pt x="0" y="0"/>
                  </a:moveTo>
                  <a:lnTo>
                    <a:pt x="10284618" y="0"/>
                  </a:lnTo>
                  <a:lnTo>
                    <a:pt x="10284618" y="1285478"/>
                  </a:lnTo>
                  <a:lnTo>
                    <a:pt x="0" y="1285478"/>
                  </a:lnTo>
                  <a:close/>
                </a:path>
              </a:pathLst>
            </a:custGeom>
            <a:solidFill>
              <a:srgbClr val="000000">
                <a:alpha val="0"/>
              </a:srgbClr>
            </a:solidFill>
          </p:spPr>
        </p:sp>
        <p:sp>
          <p:nvSpPr>
            <p:cNvPr name="TextBox 9" id="9"/>
            <p:cNvSpPr txBox="true"/>
            <p:nvPr/>
          </p:nvSpPr>
          <p:spPr>
            <a:xfrm>
              <a:off x="0" y="-171450"/>
              <a:ext cx="10284618" cy="1456928"/>
            </a:xfrm>
            <a:prstGeom prst="rect">
              <a:avLst/>
            </a:prstGeom>
          </p:spPr>
          <p:txBody>
            <a:bodyPr anchor="t" rtlCol="false" tIns="0" lIns="0" bIns="0" rIns="0"/>
            <a:lstStyle/>
            <a:p>
              <a:pPr algn="ctr">
                <a:lnSpc>
                  <a:spcPts val="9093"/>
                </a:lnSpc>
              </a:pPr>
              <a:r>
                <a:rPr lang="en-US" sz="6062">
                  <a:solidFill>
                    <a:srgbClr val="F5F0F0"/>
                  </a:solidFill>
                  <a:latin typeface="Merriweather"/>
                  <a:ea typeface="Merriweather"/>
                  <a:cs typeface="Merriweather"/>
                  <a:sym typeface="Merriweather"/>
                </a:rPr>
                <a:t>💹 Data Overview</a:t>
              </a:r>
            </a:p>
          </p:txBody>
        </p:sp>
      </p:grpSp>
      <p:grpSp>
        <p:nvGrpSpPr>
          <p:cNvPr name="Group 10" id="10"/>
          <p:cNvGrpSpPr/>
          <p:nvPr/>
        </p:nvGrpSpPr>
        <p:grpSpPr>
          <a:xfrm rot="0">
            <a:off x="1079747" y="1508621"/>
            <a:ext cx="3856733" cy="481905"/>
            <a:chOff x="0" y="0"/>
            <a:chExt cx="5142310" cy="642540"/>
          </a:xfrm>
        </p:grpSpPr>
        <p:sp>
          <p:nvSpPr>
            <p:cNvPr name="Freeform 11" id="11"/>
            <p:cNvSpPr/>
            <p:nvPr/>
          </p:nvSpPr>
          <p:spPr>
            <a:xfrm flipH="false" flipV="false" rot="0">
              <a:off x="0" y="0"/>
              <a:ext cx="5142310" cy="642540"/>
            </a:xfrm>
            <a:custGeom>
              <a:avLst/>
              <a:gdLst/>
              <a:ahLst/>
              <a:cxnLst/>
              <a:rect r="r" b="b" t="t" l="l"/>
              <a:pathLst>
                <a:path h="642540" w="5142310">
                  <a:moveTo>
                    <a:pt x="0" y="0"/>
                  </a:moveTo>
                  <a:lnTo>
                    <a:pt x="5142310" y="0"/>
                  </a:lnTo>
                  <a:lnTo>
                    <a:pt x="5142310" y="642540"/>
                  </a:lnTo>
                  <a:lnTo>
                    <a:pt x="0" y="642540"/>
                  </a:lnTo>
                  <a:close/>
                </a:path>
              </a:pathLst>
            </a:custGeom>
            <a:solidFill>
              <a:srgbClr val="000000">
                <a:alpha val="0"/>
              </a:srgbClr>
            </a:solidFill>
          </p:spPr>
        </p:sp>
        <p:sp>
          <p:nvSpPr>
            <p:cNvPr name="TextBox 12" id="12"/>
            <p:cNvSpPr txBox="true"/>
            <p:nvPr/>
          </p:nvSpPr>
          <p:spPr>
            <a:xfrm>
              <a:off x="0" y="-85725"/>
              <a:ext cx="5142310" cy="728265"/>
            </a:xfrm>
            <a:prstGeom prst="rect">
              <a:avLst/>
            </a:prstGeom>
          </p:spPr>
          <p:txBody>
            <a:bodyPr anchor="t" rtlCol="false" tIns="0" lIns="0" bIns="0" rIns="0"/>
            <a:lstStyle/>
            <a:p>
              <a:pPr algn="l">
                <a:lnSpc>
                  <a:spcPts val="4500"/>
                </a:lnSpc>
              </a:pPr>
              <a:r>
                <a:rPr lang="en-US" sz="3000">
                  <a:solidFill>
                    <a:srgbClr val="F5F0F0"/>
                  </a:solidFill>
                  <a:latin typeface="Merriweather"/>
                  <a:ea typeface="Merriweather"/>
                  <a:cs typeface="Merriweather"/>
                  <a:sym typeface="Merriweather"/>
                </a:rPr>
                <a:t>Dataset Summary</a:t>
              </a:r>
            </a:p>
          </p:txBody>
        </p:sp>
      </p:grpSp>
      <p:grpSp>
        <p:nvGrpSpPr>
          <p:cNvPr name="Group 13" id="13"/>
          <p:cNvGrpSpPr/>
          <p:nvPr/>
        </p:nvGrpSpPr>
        <p:grpSpPr>
          <a:xfrm rot="0">
            <a:off x="1079747" y="2330797"/>
            <a:ext cx="4873675" cy="3535015"/>
            <a:chOff x="0" y="0"/>
            <a:chExt cx="6498233" cy="4713353"/>
          </a:xfrm>
        </p:grpSpPr>
        <p:sp>
          <p:nvSpPr>
            <p:cNvPr name="Freeform 14" id="14"/>
            <p:cNvSpPr/>
            <p:nvPr/>
          </p:nvSpPr>
          <p:spPr>
            <a:xfrm flipH="false" flipV="false" rot="0">
              <a:off x="0" y="0"/>
              <a:ext cx="6498233" cy="4713353"/>
            </a:xfrm>
            <a:custGeom>
              <a:avLst/>
              <a:gdLst/>
              <a:ahLst/>
              <a:cxnLst/>
              <a:rect r="r" b="b" t="t" l="l"/>
              <a:pathLst>
                <a:path h="4713353" w="6498233">
                  <a:moveTo>
                    <a:pt x="0" y="0"/>
                  </a:moveTo>
                  <a:lnTo>
                    <a:pt x="6498233" y="0"/>
                  </a:lnTo>
                  <a:lnTo>
                    <a:pt x="6498233" y="4713353"/>
                  </a:lnTo>
                  <a:lnTo>
                    <a:pt x="0" y="4713353"/>
                  </a:lnTo>
                  <a:close/>
                </a:path>
              </a:pathLst>
            </a:custGeom>
            <a:solidFill>
              <a:srgbClr val="000000">
                <a:alpha val="0"/>
              </a:srgbClr>
            </a:solidFill>
          </p:spPr>
        </p:sp>
        <p:sp>
          <p:nvSpPr>
            <p:cNvPr name="TextBox 15" id="15"/>
            <p:cNvSpPr txBox="true"/>
            <p:nvPr/>
          </p:nvSpPr>
          <p:spPr>
            <a:xfrm>
              <a:off x="0" y="-228600"/>
              <a:ext cx="6498233" cy="4941953"/>
            </a:xfrm>
            <a:prstGeom prst="rect">
              <a:avLst/>
            </a:prstGeom>
          </p:spPr>
          <p:txBody>
            <a:bodyPr anchor="t" rtlCol="false" tIns="0" lIns="0" bIns="0" rIns="0"/>
            <a:lstStyle/>
            <a:p>
              <a:pPr algn="l">
                <a:lnSpc>
                  <a:spcPts val="4645"/>
                </a:lnSpc>
              </a:pPr>
              <a:r>
                <a:rPr lang="en-US" sz="2375">
                  <a:solidFill>
                    <a:srgbClr val="FFFFFF"/>
                  </a:solidFill>
                  <a:latin typeface="Calibri (MS)"/>
                  <a:ea typeface="Calibri (MS)"/>
                  <a:cs typeface="Calibri (MS)"/>
                  <a:sym typeface="Calibri (MS)"/>
                </a:rPr>
                <a:t>Dataset : 5000 rows, 21 columns</a:t>
              </a:r>
            </a:p>
            <a:p>
              <a:pPr algn="l">
                <a:lnSpc>
                  <a:spcPts val="4645"/>
                </a:lnSpc>
              </a:pPr>
              <a:r>
                <a:rPr lang="en-US" sz="2375">
                  <a:solidFill>
                    <a:srgbClr val="FFFFFF"/>
                  </a:solidFill>
                  <a:latin typeface="Calibri (MS)"/>
                  <a:ea typeface="Calibri (MS)"/>
                  <a:cs typeface="Calibri (MS)"/>
                  <a:sym typeface="Calibri (MS)"/>
                </a:rPr>
                <a:t>Total Customers: 5,000</a:t>
              </a:r>
            </a:p>
            <a:p>
              <a:pPr algn="l">
                <a:lnSpc>
                  <a:spcPts val="4645"/>
                </a:lnSpc>
              </a:pPr>
              <a:r>
                <a:rPr lang="en-US" sz="2375">
                  <a:solidFill>
                    <a:srgbClr val="FFFFFF"/>
                  </a:solidFill>
                  <a:latin typeface="Calibri (MS)"/>
                  <a:ea typeface="Calibri (MS)"/>
                  <a:cs typeface="Calibri (MS)"/>
                  <a:sym typeface="Calibri (MS)"/>
                </a:rPr>
                <a:t>Churn Rate: 14.14%</a:t>
              </a:r>
            </a:p>
            <a:p>
              <a:pPr algn="l">
                <a:lnSpc>
                  <a:spcPts val="4645"/>
                </a:lnSpc>
              </a:pPr>
              <a:r>
                <a:rPr lang="en-US" sz="2375">
                  <a:solidFill>
                    <a:srgbClr val="FFFFFF"/>
                  </a:solidFill>
                  <a:latin typeface="Calibri (MS)"/>
                  <a:ea typeface="Calibri (MS)"/>
                  <a:cs typeface="Calibri (MS)"/>
                  <a:sym typeface="Calibri (MS)"/>
                </a:rPr>
                <a:t>Churned Customers: 707</a:t>
              </a:r>
            </a:p>
            <a:p>
              <a:pPr algn="l">
                <a:lnSpc>
                  <a:spcPts val="4645"/>
                </a:lnSpc>
              </a:pPr>
              <a:r>
                <a:rPr lang="en-US" sz="2375">
                  <a:solidFill>
                    <a:srgbClr val="FFFFFF"/>
                  </a:solidFill>
                  <a:latin typeface="Calibri (MS)"/>
                  <a:ea typeface="Calibri (MS)"/>
                  <a:cs typeface="Calibri (MS)"/>
                  <a:sym typeface="Calibri (MS)"/>
                </a:rPr>
                <a:t>Customers Who Didn't Churn: 4,293 customers (85.86% of the total)</a:t>
              </a:r>
            </a:p>
          </p:txBody>
        </p:sp>
      </p:grpSp>
      <p:grpSp>
        <p:nvGrpSpPr>
          <p:cNvPr name="Group 16" id="16"/>
          <p:cNvGrpSpPr/>
          <p:nvPr/>
        </p:nvGrpSpPr>
        <p:grpSpPr>
          <a:xfrm rot="0">
            <a:off x="6715720" y="1849934"/>
            <a:ext cx="3856732" cy="481905"/>
            <a:chOff x="0" y="0"/>
            <a:chExt cx="5142310" cy="642540"/>
          </a:xfrm>
        </p:grpSpPr>
        <p:sp>
          <p:nvSpPr>
            <p:cNvPr name="Freeform 17" id="17"/>
            <p:cNvSpPr/>
            <p:nvPr/>
          </p:nvSpPr>
          <p:spPr>
            <a:xfrm flipH="false" flipV="false" rot="0">
              <a:off x="0" y="0"/>
              <a:ext cx="5142310" cy="642540"/>
            </a:xfrm>
            <a:custGeom>
              <a:avLst/>
              <a:gdLst/>
              <a:ahLst/>
              <a:cxnLst/>
              <a:rect r="r" b="b" t="t" l="l"/>
              <a:pathLst>
                <a:path h="642540" w="5142310">
                  <a:moveTo>
                    <a:pt x="0" y="0"/>
                  </a:moveTo>
                  <a:lnTo>
                    <a:pt x="5142310" y="0"/>
                  </a:lnTo>
                  <a:lnTo>
                    <a:pt x="5142310" y="642540"/>
                  </a:lnTo>
                  <a:lnTo>
                    <a:pt x="0" y="642540"/>
                  </a:lnTo>
                  <a:close/>
                </a:path>
              </a:pathLst>
            </a:custGeom>
            <a:solidFill>
              <a:srgbClr val="000000">
                <a:alpha val="0"/>
              </a:srgbClr>
            </a:solidFill>
          </p:spPr>
        </p:sp>
        <p:sp>
          <p:nvSpPr>
            <p:cNvPr name="TextBox 18" id="18"/>
            <p:cNvSpPr txBox="true"/>
            <p:nvPr/>
          </p:nvSpPr>
          <p:spPr>
            <a:xfrm>
              <a:off x="0" y="-85725"/>
              <a:ext cx="5142310" cy="728265"/>
            </a:xfrm>
            <a:prstGeom prst="rect">
              <a:avLst/>
            </a:prstGeom>
          </p:spPr>
          <p:txBody>
            <a:bodyPr anchor="t" rtlCol="false" tIns="0" lIns="0" bIns="0" rIns="0"/>
            <a:lstStyle/>
            <a:p>
              <a:pPr algn="l">
                <a:lnSpc>
                  <a:spcPts val="4500"/>
                </a:lnSpc>
              </a:pPr>
              <a:r>
                <a:rPr lang="en-US" sz="3000">
                  <a:solidFill>
                    <a:srgbClr val="F5F0F0"/>
                  </a:solidFill>
                  <a:latin typeface="Merriweather"/>
                  <a:ea typeface="Merriweather"/>
                  <a:cs typeface="Merriweather"/>
                  <a:sym typeface="Merriweather"/>
                </a:rPr>
                <a:t>Key Metrics</a:t>
              </a:r>
            </a:p>
          </p:txBody>
        </p:sp>
      </p:grpSp>
      <p:grpSp>
        <p:nvGrpSpPr>
          <p:cNvPr name="Group 19" id="19"/>
          <p:cNvGrpSpPr/>
          <p:nvPr/>
        </p:nvGrpSpPr>
        <p:grpSpPr>
          <a:xfrm rot="0">
            <a:off x="6715720" y="2673697"/>
            <a:ext cx="4873675" cy="1038080"/>
            <a:chOff x="0" y="0"/>
            <a:chExt cx="6498233" cy="1384107"/>
          </a:xfrm>
        </p:grpSpPr>
        <p:sp>
          <p:nvSpPr>
            <p:cNvPr name="Freeform 20" id="20"/>
            <p:cNvSpPr/>
            <p:nvPr/>
          </p:nvSpPr>
          <p:spPr>
            <a:xfrm flipH="false" flipV="false" rot="0">
              <a:off x="0" y="0"/>
              <a:ext cx="6498233" cy="1384107"/>
            </a:xfrm>
            <a:custGeom>
              <a:avLst/>
              <a:gdLst/>
              <a:ahLst/>
              <a:cxnLst/>
              <a:rect r="r" b="b" t="t" l="l"/>
              <a:pathLst>
                <a:path h="1384107" w="6498233">
                  <a:moveTo>
                    <a:pt x="0" y="0"/>
                  </a:moveTo>
                  <a:lnTo>
                    <a:pt x="6498233" y="0"/>
                  </a:lnTo>
                  <a:lnTo>
                    <a:pt x="6498233" y="1384107"/>
                  </a:lnTo>
                  <a:lnTo>
                    <a:pt x="0" y="1384107"/>
                  </a:lnTo>
                  <a:close/>
                </a:path>
              </a:pathLst>
            </a:custGeom>
            <a:solidFill>
              <a:srgbClr val="000000">
                <a:alpha val="0"/>
              </a:srgbClr>
            </a:solidFill>
          </p:spPr>
        </p:sp>
        <p:sp>
          <p:nvSpPr>
            <p:cNvPr name="TextBox 21" id="21"/>
            <p:cNvSpPr txBox="true"/>
            <p:nvPr/>
          </p:nvSpPr>
          <p:spPr>
            <a:xfrm>
              <a:off x="0" y="-171450"/>
              <a:ext cx="6498233" cy="1555557"/>
            </a:xfrm>
            <a:prstGeom prst="rect">
              <a:avLst/>
            </a:prstGeom>
          </p:spPr>
          <p:txBody>
            <a:bodyPr anchor="t" rtlCol="false" tIns="0" lIns="0" bIns="0" rIns="0"/>
            <a:lstStyle/>
            <a:p>
              <a:pPr algn="l">
                <a:lnSpc>
                  <a:spcPts val="4645"/>
                </a:lnSpc>
              </a:pPr>
              <a:r>
                <a:rPr lang="en-US" sz="2375">
                  <a:solidFill>
                    <a:srgbClr val="E2E6E9"/>
                  </a:solidFill>
                  <a:latin typeface="Merriweather"/>
                  <a:ea typeface="Merriweather"/>
                  <a:cs typeface="Merriweather"/>
                  <a:sym typeface="Merriweather"/>
                </a:rPr>
                <a:t>Total Customers, Churn Rate, Call Usage, Charges.</a:t>
              </a:r>
            </a:p>
          </p:txBody>
        </p:sp>
      </p:grpSp>
      <p:grpSp>
        <p:nvGrpSpPr>
          <p:cNvPr name="Group 22" id="22"/>
          <p:cNvGrpSpPr/>
          <p:nvPr/>
        </p:nvGrpSpPr>
        <p:grpSpPr>
          <a:xfrm rot="0">
            <a:off x="12351674" y="1368059"/>
            <a:ext cx="3856875" cy="481875"/>
            <a:chOff x="0" y="0"/>
            <a:chExt cx="5142500" cy="642500"/>
          </a:xfrm>
        </p:grpSpPr>
        <p:sp>
          <p:nvSpPr>
            <p:cNvPr name="Freeform 23" id="23"/>
            <p:cNvSpPr/>
            <p:nvPr/>
          </p:nvSpPr>
          <p:spPr>
            <a:xfrm flipH="false" flipV="false" rot="0">
              <a:off x="0" y="0"/>
              <a:ext cx="5142500" cy="642500"/>
            </a:xfrm>
            <a:custGeom>
              <a:avLst/>
              <a:gdLst/>
              <a:ahLst/>
              <a:cxnLst/>
              <a:rect r="r" b="b" t="t" l="l"/>
              <a:pathLst>
                <a:path h="642500" w="5142500">
                  <a:moveTo>
                    <a:pt x="0" y="0"/>
                  </a:moveTo>
                  <a:lnTo>
                    <a:pt x="5142500" y="0"/>
                  </a:lnTo>
                  <a:lnTo>
                    <a:pt x="5142500" y="642500"/>
                  </a:lnTo>
                  <a:lnTo>
                    <a:pt x="0" y="642500"/>
                  </a:lnTo>
                  <a:close/>
                </a:path>
              </a:pathLst>
            </a:custGeom>
            <a:solidFill>
              <a:srgbClr val="000000">
                <a:alpha val="0"/>
              </a:srgbClr>
            </a:solidFill>
          </p:spPr>
        </p:sp>
        <p:sp>
          <p:nvSpPr>
            <p:cNvPr name="TextBox 24" id="24"/>
            <p:cNvSpPr txBox="true"/>
            <p:nvPr/>
          </p:nvSpPr>
          <p:spPr>
            <a:xfrm>
              <a:off x="0" y="-85725"/>
              <a:ext cx="5142500" cy="728225"/>
            </a:xfrm>
            <a:prstGeom prst="rect">
              <a:avLst/>
            </a:prstGeom>
          </p:spPr>
          <p:txBody>
            <a:bodyPr anchor="t" rtlCol="false" tIns="0" lIns="0" bIns="0" rIns="0"/>
            <a:lstStyle/>
            <a:p>
              <a:pPr algn="l">
                <a:lnSpc>
                  <a:spcPts val="4500"/>
                </a:lnSpc>
              </a:pPr>
              <a:r>
                <a:rPr lang="en-US" sz="3000">
                  <a:solidFill>
                    <a:srgbClr val="F5F0F0"/>
                  </a:solidFill>
                  <a:latin typeface="Merriweather"/>
                  <a:ea typeface="Merriweather"/>
                  <a:cs typeface="Merriweather"/>
                  <a:sym typeface="Merriweather"/>
                </a:rPr>
                <a:t>Data Preprocessing</a:t>
              </a:r>
            </a:p>
          </p:txBody>
        </p:sp>
      </p:grpSp>
      <p:grpSp>
        <p:nvGrpSpPr>
          <p:cNvPr name="Group 25" id="25"/>
          <p:cNvGrpSpPr/>
          <p:nvPr/>
        </p:nvGrpSpPr>
        <p:grpSpPr>
          <a:xfrm rot="0">
            <a:off x="12351674" y="2105698"/>
            <a:ext cx="4873500" cy="987000"/>
            <a:chOff x="0" y="0"/>
            <a:chExt cx="6498000" cy="1316000"/>
          </a:xfrm>
        </p:grpSpPr>
        <p:sp>
          <p:nvSpPr>
            <p:cNvPr name="Freeform 26" id="26"/>
            <p:cNvSpPr/>
            <p:nvPr/>
          </p:nvSpPr>
          <p:spPr>
            <a:xfrm flipH="false" flipV="false" rot="0">
              <a:off x="0" y="0"/>
              <a:ext cx="6498000" cy="1316000"/>
            </a:xfrm>
            <a:custGeom>
              <a:avLst/>
              <a:gdLst/>
              <a:ahLst/>
              <a:cxnLst/>
              <a:rect r="r" b="b" t="t" l="l"/>
              <a:pathLst>
                <a:path h="1316000" w="6498000">
                  <a:moveTo>
                    <a:pt x="0" y="0"/>
                  </a:moveTo>
                  <a:lnTo>
                    <a:pt x="6498000" y="0"/>
                  </a:lnTo>
                  <a:lnTo>
                    <a:pt x="6498000" y="1316000"/>
                  </a:lnTo>
                  <a:lnTo>
                    <a:pt x="0" y="1316000"/>
                  </a:lnTo>
                  <a:close/>
                </a:path>
              </a:pathLst>
            </a:custGeom>
            <a:solidFill>
              <a:srgbClr val="000000">
                <a:alpha val="0"/>
              </a:srgbClr>
            </a:solidFill>
          </p:spPr>
        </p:sp>
        <p:sp>
          <p:nvSpPr>
            <p:cNvPr name="TextBox 27" id="27"/>
            <p:cNvSpPr txBox="true"/>
            <p:nvPr/>
          </p:nvSpPr>
          <p:spPr>
            <a:xfrm>
              <a:off x="0" y="-171450"/>
              <a:ext cx="6498000" cy="1487450"/>
            </a:xfrm>
            <a:prstGeom prst="rect">
              <a:avLst/>
            </a:prstGeom>
          </p:spPr>
          <p:txBody>
            <a:bodyPr anchor="t" rtlCol="false" tIns="0" lIns="0" bIns="0" rIns="0"/>
            <a:lstStyle/>
            <a:p>
              <a:pPr algn="l">
                <a:lnSpc>
                  <a:spcPts val="4645"/>
                </a:lnSpc>
              </a:pPr>
              <a:r>
                <a:rPr lang="en-US" sz="2375">
                  <a:solidFill>
                    <a:srgbClr val="E2E6E9"/>
                  </a:solidFill>
                  <a:latin typeface="Merriweather"/>
                  <a:ea typeface="Merriweather"/>
                  <a:cs typeface="Merriweather"/>
                  <a:sym typeface="Merriweather"/>
                </a:rPr>
                <a:t>Cleaning steps applied to the</a:t>
              </a:r>
            </a:p>
            <a:p>
              <a:pPr algn="l">
                <a:lnSpc>
                  <a:spcPts val="4645"/>
                </a:lnSpc>
              </a:pPr>
              <a:r>
                <a:rPr lang="en-US" sz="2375">
                  <a:solidFill>
                    <a:srgbClr val="E2E6E9"/>
                  </a:solidFill>
                  <a:latin typeface="Merriweather"/>
                  <a:ea typeface="Merriweather"/>
                  <a:cs typeface="Merriweather"/>
                  <a:sym typeface="Merriweather"/>
                </a:rPr>
                <a:t>dataset are :</a:t>
              </a:r>
            </a:p>
          </p:txBody>
        </p:sp>
      </p:grpSp>
      <p:sp>
        <p:nvSpPr>
          <p:cNvPr name="Freeform 28" id="28"/>
          <p:cNvSpPr/>
          <p:nvPr/>
        </p:nvSpPr>
        <p:spPr>
          <a:xfrm flipH="false" flipV="false" rot="0">
            <a:off x="1079500" y="5865812"/>
            <a:ext cx="8376444" cy="3178175"/>
          </a:xfrm>
          <a:custGeom>
            <a:avLst/>
            <a:gdLst/>
            <a:ahLst/>
            <a:cxnLst/>
            <a:rect r="r" b="b" t="t" l="l"/>
            <a:pathLst>
              <a:path h="3178175" w="8376444">
                <a:moveTo>
                  <a:pt x="0" y="0"/>
                </a:moveTo>
                <a:lnTo>
                  <a:pt x="8376444" y="0"/>
                </a:lnTo>
                <a:lnTo>
                  <a:pt x="8376444" y="3178175"/>
                </a:lnTo>
                <a:lnTo>
                  <a:pt x="0" y="3178175"/>
                </a:lnTo>
                <a:lnTo>
                  <a:pt x="0" y="0"/>
                </a:lnTo>
                <a:close/>
              </a:path>
            </a:pathLst>
          </a:custGeom>
          <a:blipFill>
            <a:blip r:embed="rId5"/>
            <a:stretch>
              <a:fillRect l="0" t="0" r="-1" b="0"/>
            </a:stretch>
          </a:blipFill>
        </p:spPr>
      </p:sp>
      <p:sp>
        <p:nvSpPr>
          <p:cNvPr name="Freeform 29" id="29"/>
          <p:cNvSpPr/>
          <p:nvPr/>
        </p:nvSpPr>
        <p:spPr>
          <a:xfrm flipH="false" flipV="false" rot="0">
            <a:off x="12216332" y="3317825"/>
            <a:ext cx="4127558" cy="6969175"/>
          </a:xfrm>
          <a:custGeom>
            <a:avLst/>
            <a:gdLst/>
            <a:ahLst/>
            <a:cxnLst/>
            <a:rect r="r" b="b" t="t" l="l"/>
            <a:pathLst>
              <a:path h="6969175" w="4127558">
                <a:moveTo>
                  <a:pt x="0" y="0"/>
                </a:moveTo>
                <a:lnTo>
                  <a:pt x="4127558" y="0"/>
                </a:lnTo>
                <a:lnTo>
                  <a:pt x="4127558" y="6969175"/>
                </a:lnTo>
                <a:lnTo>
                  <a:pt x="0" y="6969175"/>
                </a:lnTo>
                <a:lnTo>
                  <a:pt x="0" y="0"/>
                </a:lnTo>
                <a:close/>
              </a:path>
            </a:pathLst>
          </a:custGeom>
          <a:blipFill>
            <a:blip r:embed="rId6"/>
            <a:stretch>
              <a:fillRect l="-14828" t="0" r="-35778" b="-11241"/>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a:hlinkClick r:id="rId3"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sp>
        <p:nvSpPr>
          <p:cNvPr name="Freeform 3" id="3"/>
          <p:cNvSpPr/>
          <p:nvPr/>
        </p:nvSpPr>
        <p:spPr>
          <a:xfrm flipH="false" flipV="false" rot="0">
            <a:off x="-19050" y="0"/>
            <a:ext cx="18307844" cy="10250488"/>
          </a:xfrm>
          <a:custGeom>
            <a:avLst/>
            <a:gdLst/>
            <a:ahLst/>
            <a:cxnLst/>
            <a:rect r="r" b="b" t="t" l="l"/>
            <a:pathLst>
              <a:path h="10250488" w="18307844">
                <a:moveTo>
                  <a:pt x="0" y="0"/>
                </a:moveTo>
                <a:lnTo>
                  <a:pt x="18307844" y="0"/>
                </a:lnTo>
                <a:lnTo>
                  <a:pt x="18307844" y="10250488"/>
                </a:lnTo>
                <a:lnTo>
                  <a:pt x="0" y="10250488"/>
                </a:lnTo>
                <a:lnTo>
                  <a:pt x="0" y="0"/>
                </a:lnTo>
                <a:close/>
              </a:path>
            </a:pathLst>
          </a:custGeom>
          <a:blipFill>
            <a:blip r:embed="rId4"/>
            <a:stretch>
              <a:fillRect l="0" t="-232" r="0" b="-232"/>
            </a:stretch>
          </a:blipFill>
        </p:spPr>
      </p:sp>
      <p:grpSp>
        <p:nvGrpSpPr>
          <p:cNvPr name="Group 4" id="4"/>
          <p:cNvGrpSpPr/>
          <p:nvPr/>
        </p:nvGrpSpPr>
        <p:grpSpPr>
          <a:xfrm rot="0">
            <a:off x="15974069" y="9500956"/>
            <a:ext cx="2303156" cy="749531"/>
            <a:chOff x="0" y="0"/>
            <a:chExt cx="3070875" cy="999375"/>
          </a:xfrm>
        </p:grpSpPr>
        <p:sp>
          <p:nvSpPr>
            <p:cNvPr name="Freeform 5" id="5"/>
            <p:cNvSpPr/>
            <p:nvPr/>
          </p:nvSpPr>
          <p:spPr>
            <a:xfrm flipH="false" flipV="false" rot="0">
              <a:off x="7874" y="7874"/>
              <a:ext cx="3055112" cy="983615"/>
            </a:xfrm>
            <a:custGeom>
              <a:avLst/>
              <a:gdLst/>
              <a:ahLst/>
              <a:cxnLst/>
              <a:rect r="r" b="b" t="t" l="l"/>
              <a:pathLst>
                <a:path h="983615" w="3055112">
                  <a:moveTo>
                    <a:pt x="0" y="163957"/>
                  </a:moveTo>
                  <a:cubicBezTo>
                    <a:pt x="0" y="73406"/>
                    <a:pt x="74295" y="0"/>
                    <a:pt x="165735" y="0"/>
                  </a:cubicBezTo>
                  <a:lnTo>
                    <a:pt x="2889377" y="0"/>
                  </a:lnTo>
                  <a:cubicBezTo>
                    <a:pt x="2980944" y="0"/>
                    <a:pt x="3055112" y="73406"/>
                    <a:pt x="3055112" y="163957"/>
                  </a:cubicBezTo>
                  <a:lnTo>
                    <a:pt x="3055112" y="819658"/>
                  </a:lnTo>
                  <a:cubicBezTo>
                    <a:pt x="3055112" y="910209"/>
                    <a:pt x="2980944" y="983615"/>
                    <a:pt x="2889377" y="983615"/>
                  </a:cubicBezTo>
                  <a:lnTo>
                    <a:pt x="165735" y="983615"/>
                  </a:lnTo>
                  <a:cubicBezTo>
                    <a:pt x="74295" y="983615"/>
                    <a:pt x="127" y="910209"/>
                    <a:pt x="0" y="819658"/>
                  </a:cubicBezTo>
                  <a:close/>
                </a:path>
              </a:pathLst>
            </a:custGeom>
            <a:solidFill>
              <a:srgbClr val="09151A"/>
            </a:solidFill>
          </p:spPr>
        </p:sp>
        <p:sp>
          <p:nvSpPr>
            <p:cNvPr name="Freeform 6" id="6"/>
            <p:cNvSpPr/>
            <p:nvPr/>
          </p:nvSpPr>
          <p:spPr>
            <a:xfrm flipH="false" flipV="false" rot="0">
              <a:off x="0" y="0"/>
              <a:ext cx="3070860" cy="999363"/>
            </a:xfrm>
            <a:custGeom>
              <a:avLst/>
              <a:gdLst/>
              <a:ahLst/>
              <a:cxnLst/>
              <a:rect r="r" b="b" t="t" l="l"/>
              <a:pathLst>
                <a:path h="999363" w="3070860">
                  <a:moveTo>
                    <a:pt x="0" y="171831"/>
                  </a:moveTo>
                  <a:cubicBezTo>
                    <a:pt x="0" y="76835"/>
                    <a:pt x="77851" y="0"/>
                    <a:pt x="173609" y="0"/>
                  </a:cubicBezTo>
                  <a:lnTo>
                    <a:pt x="2897251" y="0"/>
                  </a:lnTo>
                  <a:lnTo>
                    <a:pt x="2897251" y="7874"/>
                  </a:lnTo>
                  <a:lnTo>
                    <a:pt x="2897251" y="0"/>
                  </a:lnTo>
                  <a:cubicBezTo>
                    <a:pt x="2993009" y="0"/>
                    <a:pt x="3070860" y="76835"/>
                    <a:pt x="3070860" y="171831"/>
                  </a:cubicBezTo>
                  <a:lnTo>
                    <a:pt x="3062986" y="171831"/>
                  </a:lnTo>
                  <a:lnTo>
                    <a:pt x="3070860" y="171831"/>
                  </a:lnTo>
                  <a:lnTo>
                    <a:pt x="3070860" y="827532"/>
                  </a:lnTo>
                  <a:lnTo>
                    <a:pt x="3062986" y="827532"/>
                  </a:lnTo>
                  <a:lnTo>
                    <a:pt x="3070860" y="827532"/>
                  </a:lnTo>
                  <a:cubicBezTo>
                    <a:pt x="3070860" y="922528"/>
                    <a:pt x="2993009" y="999363"/>
                    <a:pt x="2897251" y="999363"/>
                  </a:cubicBezTo>
                  <a:lnTo>
                    <a:pt x="2897251" y="991489"/>
                  </a:lnTo>
                  <a:lnTo>
                    <a:pt x="2897251" y="999363"/>
                  </a:lnTo>
                  <a:lnTo>
                    <a:pt x="173609" y="999363"/>
                  </a:lnTo>
                  <a:lnTo>
                    <a:pt x="173609" y="991489"/>
                  </a:lnTo>
                  <a:lnTo>
                    <a:pt x="173609" y="999363"/>
                  </a:lnTo>
                  <a:cubicBezTo>
                    <a:pt x="77851" y="999363"/>
                    <a:pt x="0" y="922528"/>
                    <a:pt x="0" y="827532"/>
                  </a:cubicBezTo>
                  <a:lnTo>
                    <a:pt x="0" y="171831"/>
                  </a:lnTo>
                  <a:lnTo>
                    <a:pt x="7874" y="171831"/>
                  </a:lnTo>
                  <a:lnTo>
                    <a:pt x="0" y="171831"/>
                  </a:lnTo>
                  <a:moveTo>
                    <a:pt x="15875" y="171831"/>
                  </a:moveTo>
                  <a:lnTo>
                    <a:pt x="15875" y="827532"/>
                  </a:lnTo>
                  <a:lnTo>
                    <a:pt x="7874" y="827532"/>
                  </a:lnTo>
                  <a:lnTo>
                    <a:pt x="15748" y="827532"/>
                  </a:lnTo>
                  <a:cubicBezTo>
                    <a:pt x="15748" y="913638"/>
                    <a:pt x="86360" y="983488"/>
                    <a:pt x="173482" y="983488"/>
                  </a:cubicBezTo>
                  <a:lnTo>
                    <a:pt x="2897251" y="983488"/>
                  </a:lnTo>
                  <a:cubicBezTo>
                    <a:pt x="2984500" y="983488"/>
                    <a:pt x="3054985" y="913511"/>
                    <a:pt x="3054985" y="827532"/>
                  </a:cubicBezTo>
                  <a:lnTo>
                    <a:pt x="3054985" y="171831"/>
                  </a:lnTo>
                  <a:cubicBezTo>
                    <a:pt x="3054985" y="85725"/>
                    <a:pt x="2984373" y="15875"/>
                    <a:pt x="2897251" y="15875"/>
                  </a:cubicBezTo>
                  <a:lnTo>
                    <a:pt x="173609" y="15875"/>
                  </a:lnTo>
                  <a:lnTo>
                    <a:pt x="173609" y="7874"/>
                  </a:lnTo>
                  <a:lnTo>
                    <a:pt x="173609" y="15748"/>
                  </a:lnTo>
                  <a:cubicBezTo>
                    <a:pt x="86487" y="15875"/>
                    <a:pt x="15875" y="85852"/>
                    <a:pt x="15875" y="171831"/>
                  </a:cubicBezTo>
                  <a:close/>
                </a:path>
              </a:pathLst>
            </a:custGeom>
            <a:solidFill>
              <a:srgbClr val="000000"/>
            </a:solidFill>
          </p:spPr>
        </p:sp>
      </p:grpSp>
      <p:grpSp>
        <p:nvGrpSpPr>
          <p:cNvPr name="Group 7" id="7"/>
          <p:cNvGrpSpPr/>
          <p:nvPr/>
        </p:nvGrpSpPr>
        <p:grpSpPr>
          <a:xfrm rot="0">
            <a:off x="9193531" y="0"/>
            <a:ext cx="4208906" cy="3319406"/>
            <a:chOff x="0" y="0"/>
            <a:chExt cx="5611875" cy="4425875"/>
          </a:xfrm>
        </p:grpSpPr>
        <p:sp>
          <p:nvSpPr>
            <p:cNvPr name="Freeform 8" id="8"/>
            <p:cNvSpPr/>
            <p:nvPr/>
          </p:nvSpPr>
          <p:spPr>
            <a:xfrm flipH="false" flipV="false" rot="0">
              <a:off x="7747" y="7747"/>
              <a:ext cx="5596128" cy="4410202"/>
            </a:xfrm>
            <a:custGeom>
              <a:avLst/>
              <a:gdLst/>
              <a:ahLst/>
              <a:cxnLst/>
              <a:rect r="r" b="b" t="t" l="l"/>
              <a:pathLst>
                <a:path h="4410202" w="5596128">
                  <a:moveTo>
                    <a:pt x="2798191" y="4410202"/>
                  </a:moveTo>
                  <a:cubicBezTo>
                    <a:pt x="1252855" y="4410202"/>
                    <a:pt x="254" y="3423031"/>
                    <a:pt x="127" y="2205228"/>
                  </a:cubicBezTo>
                  <a:cubicBezTo>
                    <a:pt x="0" y="987425"/>
                    <a:pt x="1252855" y="254"/>
                    <a:pt x="2798191" y="127"/>
                  </a:cubicBezTo>
                  <a:cubicBezTo>
                    <a:pt x="4343527" y="0"/>
                    <a:pt x="5596128" y="987425"/>
                    <a:pt x="5596128" y="2205228"/>
                  </a:cubicBezTo>
                  <a:cubicBezTo>
                    <a:pt x="5596128" y="2790063"/>
                    <a:pt x="5301361" y="3350895"/>
                    <a:pt x="4776597" y="3764407"/>
                  </a:cubicBezTo>
                  <a:lnTo>
                    <a:pt x="5596128" y="3764407"/>
                  </a:lnTo>
                  <a:lnTo>
                    <a:pt x="5596128" y="4410202"/>
                  </a:lnTo>
                  <a:close/>
                </a:path>
              </a:pathLst>
            </a:custGeom>
            <a:solidFill>
              <a:srgbClr val="E7E6E6"/>
            </a:solidFill>
          </p:spPr>
        </p:sp>
        <p:sp>
          <p:nvSpPr>
            <p:cNvPr name="Freeform 9" id="9"/>
            <p:cNvSpPr/>
            <p:nvPr/>
          </p:nvSpPr>
          <p:spPr>
            <a:xfrm flipH="false" flipV="false" rot="0">
              <a:off x="0" y="0"/>
              <a:ext cx="5611876" cy="4425823"/>
            </a:xfrm>
            <a:custGeom>
              <a:avLst/>
              <a:gdLst/>
              <a:ahLst/>
              <a:cxnLst/>
              <a:rect r="r" b="b" t="t" l="l"/>
              <a:pathLst>
                <a:path h="4425823" w="5611876">
                  <a:moveTo>
                    <a:pt x="2805938" y="4425823"/>
                  </a:moveTo>
                  <a:cubicBezTo>
                    <a:pt x="1258189" y="4425823"/>
                    <a:pt x="0" y="3436747"/>
                    <a:pt x="0" y="2212975"/>
                  </a:cubicBezTo>
                  <a:cubicBezTo>
                    <a:pt x="0" y="989203"/>
                    <a:pt x="1258189" y="0"/>
                    <a:pt x="2805938" y="0"/>
                  </a:cubicBezTo>
                  <a:cubicBezTo>
                    <a:pt x="4353687" y="0"/>
                    <a:pt x="5611876" y="989076"/>
                    <a:pt x="5611876" y="2212975"/>
                  </a:cubicBezTo>
                  <a:lnTo>
                    <a:pt x="5604002" y="2212975"/>
                  </a:lnTo>
                  <a:lnTo>
                    <a:pt x="5611876" y="2212975"/>
                  </a:lnTo>
                  <a:cubicBezTo>
                    <a:pt x="5611876" y="2800604"/>
                    <a:pt x="5315712" y="3363595"/>
                    <a:pt x="4789297" y="3778377"/>
                  </a:cubicBezTo>
                  <a:lnTo>
                    <a:pt x="4784344" y="3772154"/>
                  </a:lnTo>
                  <a:lnTo>
                    <a:pt x="4784344" y="3764280"/>
                  </a:lnTo>
                  <a:lnTo>
                    <a:pt x="5603875" y="3764280"/>
                  </a:lnTo>
                  <a:cubicBezTo>
                    <a:pt x="5608320" y="3764280"/>
                    <a:pt x="5611749" y="3767836"/>
                    <a:pt x="5611749" y="3772154"/>
                  </a:cubicBezTo>
                  <a:lnTo>
                    <a:pt x="5611749" y="4417949"/>
                  </a:lnTo>
                  <a:cubicBezTo>
                    <a:pt x="5611749" y="4422394"/>
                    <a:pt x="5608193" y="4425823"/>
                    <a:pt x="5603875" y="4425823"/>
                  </a:cubicBezTo>
                  <a:lnTo>
                    <a:pt x="2805938" y="4425823"/>
                  </a:lnTo>
                  <a:lnTo>
                    <a:pt x="2805938" y="4417949"/>
                  </a:lnTo>
                  <a:lnTo>
                    <a:pt x="2805938" y="4425823"/>
                  </a:lnTo>
                  <a:moveTo>
                    <a:pt x="2805938" y="4409948"/>
                  </a:moveTo>
                  <a:lnTo>
                    <a:pt x="5603875" y="4409948"/>
                  </a:lnTo>
                  <a:lnTo>
                    <a:pt x="5603875" y="4417822"/>
                  </a:lnTo>
                  <a:lnTo>
                    <a:pt x="5596001" y="4417822"/>
                  </a:lnTo>
                  <a:lnTo>
                    <a:pt x="5596001" y="3772154"/>
                  </a:lnTo>
                  <a:lnTo>
                    <a:pt x="5603875" y="3772154"/>
                  </a:lnTo>
                  <a:lnTo>
                    <a:pt x="5603875" y="3780028"/>
                  </a:lnTo>
                  <a:lnTo>
                    <a:pt x="4784471" y="3780028"/>
                  </a:lnTo>
                  <a:cubicBezTo>
                    <a:pt x="4781042" y="3780028"/>
                    <a:pt x="4778121" y="3777869"/>
                    <a:pt x="4776978" y="3774694"/>
                  </a:cubicBezTo>
                  <a:cubicBezTo>
                    <a:pt x="4775835" y="3771519"/>
                    <a:pt x="4776851" y="3767963"/>
                    <a:pt x="4779518" y="3765804"/>
                  </a:cubicBezTo>
                  <a:cubicBezTo>
                    <a:pt x="5302631" y="3353562"/>
                    <a:pt x="5596001" y="2794889"/>
                    <a:pt x="5596001" y="2212848"/>
                  </a:cubicBezTo>
                  <a:cubicBezTo>
                    <a:pt x="5596001" y="1001141"/>
                    <a:pt x="4348734" y="15748"/>
                    <a:pt x="2805938" y="15748"/>
                  </a:cubicBezTo>
                  <a:lnTo>
                    <a:pt x="2805938" y="7874"/>
                  </a:lnTo>
                  <a:lnTo>
                    <a:pt x="2805938" y="15748"/>
                  </a:lnTo>
                  <a:cubicBezTo>
                    <a:pt x="1263142" y="15875"/>
                    <a:pt x="15875" y="1001141"/>
                    <a:pt x="15875" y="2212975"/>
                  </a:cubicBezTo>
                  <a:lnTo>
                    <a:pt x="7874" y="2212975"/>
                  </a:lnTo>
                  <a:lnTo>
                    <a:pt x="15748" y="2212975"/>
                  </a:lnTo>
                  <a:cubicBezTo>
                    <a:pt x="15748" y="3424682"/>
                    <a:pt x="1263015" y="4410075"/>
                    <a:pt x="2805811" y="4410075"/>
                  </a:cubicBezTo>
                  <a:close/>
                </a:path>
              </a:pathLst>
            </a:custGeom>
            <a:solidFill>
              <a:srgbClr val="44546A"/>
            </a:solidFill>
          </p:spPr>
        </p:sp>
        <p:sp>
          <p:nvSpPr>
            <p:cNvPr name="TextBox 10" id="10"/>
            <p:cNvSpPr txBox="true"/>
            <p:nvPr/>
          </p:nvSpPr>
          <p:spPr>
            <a:xfrm>
              <a:off x="0" y="0"/>
              <a:ext cx="5611875" cy="4425875"/>
            </a:xfrm>
            <a:prstGeom prst="rect">
              <a:avLst/>
            </a:prstGeom>
          </p:spPr>
          <p:txBody>
            <a:bodyPr anchor="ctr" rtlCol="false" tIns="50800" lIns="50800" bIns="50800" rIns="50800"/>
            <a:lstStyle/>
            <a:p>
              <a:pPr algn="ctr">
                <a:lnSpc>
                  <a:spcPts val="3750"/>
                </a:lnSpc>
              </a:pPr>
              <a:r>
                <a:rPr lang="en-US" sz="3125">
                  <a:solidFill>
                    <a:srgbClr val="3C78D8"/>
                  </a:solidFill>
                  <a:latin typeface="Pacifico"/>
                  <a:ea typeface="Pacifico"/>
                  <a:cs typeface="Pacifico"/>
                  <a:sym typeface="Pacifico"/>
                </a:rPr>
                <a:t>Amazing Fun Facts About Dataset</a:t>
              </a:r>
            </a:p>
          </p:txBody>
        </p:sp>
      </p:grpSp>
      <p:grpSp>
        <p:nvGrpSpPr>
          <p:cNvPr name="Group 11" id="11"/>
          <p:cNvGrpSpPr/>
          <p:nvPr/>
        </p:nvGrpSpPr>
        <p:grpSpPr>
          <a:xfrm rot="0">
            <a:off x="4301797" y="4803010"/>
            <a:ext cx="13992375" cy="5398265"/>
            <a:chOff x="0" y="0"/>
            <a:chExt cx="18656500" cy="7197687"/>
          </a:xfrm>
        </p:grpSpPr>
        <p:sp>
          <p:nvSpPr>
            <p:cNvPr name="Freeform 12" id="12"/>
            <p:cNvSpPr/>
            <p:nvPr/>
          </p:nvSpPr>
          <p:spPr>
            <a:xfrm flipH="false" flipV="false" rot="0">
              <a:off x="0" y="0"/>
              <a:ext cx="18656500" cy="7197687"/>
            </a:xfrm>
            <a:custGeom>
              <a:avLst/>
              <a:gdLst/>
              <a:ahLst/>
              <a:cxnLst/>
              <a:rect r="r" b="b" t="t" l="l"/>
              <a:pathLst>
                <a:path h="7197687" w="18656500">
                  <a:moveTo>
                    <a:pt x="0" y="0"/>
                  </a:moveTo>
                  <a:lnTo>
                    <a:pt x="18656500" y="0"/>
                  </a:lnTo>
                  <a:lnTo>
                    <a:pt x="18656500" y="7197687"/>
                  </a:lnTo>
                  <a:lnTo>
                    <a:pt x="0" y="7197687"/>
                  </a:lnTo>
                  <a:close/>
                </a:path>
              </a:pathLst>
            </a:custGeom>
            <a:solidFill>
              <a:srgbClr val="000000">
                <a:alpha val="0"/>
              </a:srgbClr>
            </a:solidFill>
          </p:spPr>
        </p:sp>
        <p:sp>
          <p:nvSpPr>
            <p:cNvPr name="TextBox 13" id="13"/>
            <p:cNvSpPr txBox="true"/>
            <p:nvPr/>
          </p:nvSpPr>
          <p:spPr>
            <a:xfrm>
              <a:off x="0" y="-152400"/>
              <a:ext cx="18656500" cy="7350087"/>
            </a:xfrm>
            <a:prstGeom prst="rect">
              <a:avLst/>
            </a:prstGeom>
          </p:spPr>
          <p:txBody>
            <a:bodyPr anchor="t" rtlCol="false" tIns="0" lIns="0" bIns="0" rIns="0"/>
            <a:lstStyle/>
            <a:p>
              <a:pPr algn="ctr">
                <a:lnSpc>
                  <a:spcPts val="3935"/>
                </a:lnSpc>
              </a:pPr>
              <a:r>
                <a:rPr lang="en-US" sz="2049">
                  <a:solidFill>
                    <a:srgbClr val="FFFFFF"/>
                  </a:solidFill>
                  <a:latin typeface="Gagalin"/>
                  <a:ea typeface="Gagalin"/>
                  <a:cs typeface="Gagalin"/>
                  <a:sym typeface="Gagalin"/>
                </a:rPr>
                <a:t>Amazing Fun Facts About Dataset</a:t>
              </a:r>
            </a:p>
            <a:p>
              <a:pPr algn="ctr">
                <a:lnSpc>
                  <a:spcPts val="3359"/>
                </a:lnSpc>
              </a:pPr>
            </a:p>
            <a:p>
              <a:pPr algn="ctr" marL="513668" indent="-256834" lvl="1">
                <a:lnSpc>
                  <a:spcPts val="3935"/>
                </a:lnSpc>
                <a:buAutoNum type="arabicPeriod" startAt="1"/>
              </a:pPr>
              <a:r>
                <a:rPr lang="en-US" b="true" sz="2049">
                  <a:solidFill>
                    <a:srgbClr val="FFFFFF"/>
                  </a:solidFill>
                  <a:latin typeface="Times New Roman Semi-Bold"/>
                  <a:ea typeface="Times New Roman Semi-Bold"/>
                  <a:cs typeface="Times New Roman Semi-Bold"/>
                  <a:sym typeface="Times New Roman Semi-Bold"/>
                </a:rPr>
                <a:t>Churn Rate: 14.14% (707/5000 customers).</a:t>
              </a:r>
            </a:p>
            <a:p>
              <a:pPr algn="ctr" marL="513668" indent="-256834" lvl="1">
                <a:lnSpc>
                  <a:spcPts val="3935"/>
                </a:lnSpc>
                <a:buAutoNum type="arabicPeriod" startAt="1"/>
              </a:pPr>
              <a:r>
                <a:rPr lang="en-US" b="true" sz="2049">
                  <a:solidFill>
                    <a:srgbClr val="FFFFFF"/>
                  </a:solidFill>
                  <a:latin typeface="Times New Roman Semi-Bold"/>
                  <a:ea typeface="Times New Roman Semi-Bold"/>
                  <a:cs typeface="Times New Roman Semi-Bold"/>
                  <a:sym typeface="Times New Roman Semi-Bold"/>
                </a:rPr>
                <a:t>Service Calls: Churned customers made 55% more calls (2.25 vs. 1.46).</a:t>
              </a:r>
            </a:p>
            <a:p>
              <a:pPr algn="ctr" marL="513668" indent="-256834" lvl="1">
                <a:lnSpc>
                  <a:spcPts val="3935"/>
                </a:lnSpc>
                <a:buAutoNum type="arabicPeriod" startAt="1"/>
              </a:pPr>
              <a:r>
                <a:rPr lang="en-US" b="true" sz="2049">
                  <a:solidFill>
                    <a:srgbClr val="FFFFFF"/>
                  </a:solidFill>
                  <a:latin typeface="Times New Roman Semi-Bold"/>
                  <a:ea typeface="Times New Roman Semi-Bold"/>
                  <a:cs typeface="Times New Roman Semi-Bold"/>
                  <a:sym typeface="Times New Roman Semi-Bold"/>
                </a:rPr>
                <a:t>Usage Pattern: Churned customers had higher usage across all periods, especially daytime (18% more minutes &amp; charges).</a:t>
              </a:r>
            </a:p>
            <a:p>
              <a:pPr algn="ctr" marL="513668" indent="-256834" lvl="1">
                <a:lnSpc>
                  <a:spcPts val="3935"/>
                </a:lnSpc>
                <a:buAutoNum type="arabicPeriod" startAt="1"/>
              </a:pPr>
              <a:r>
                <a:rPr lang="en-US" b="true" sz="2049">
                  <a:solidFill>
                    <a:srgbClr val="FFFFFF"/>
                  </a:solidFill>
                  <a:latin typeface="Times New Roman Semi-Bold"/>
                  <a:ea typeface="Times New Roman Semi-Bold"/>
                  <a:cs typeface="Times New Roman Semi-Bold"/>
                  <a:sym typeface="Times New Roman Semi-Bold"/>
                </a:rPr>
                <a:t>Voicemail Effect: Customers with voicemail plans were less likely to churn (8.29 vs. 4.50 messages).</a:t>
              </a:r>
            </a:p>
            <a:p>
              <a:pPr algn="ctr" marL="513668" indent="-256834" lvl="1">
                <a:lnSpc>
                  <a:spcPts val="3935"/>
                </a:lnSpc>
                <a:buAutoNum type="arabicPeriod" startAt="1"/>
              </a:pPr>
              <a:r>
                <a:rPr lang="en-US" b="true" sz="2049">
                  <a:solidFill>
                    <a:srgbClr val="FFFFFF"/>
                  </a:solidFill>
                  <a:latin typeface="Times New Roman Semi-Bold"/>
                  <a:ea typeface="Times New Roman Semi-Bold"/>
                  <a:cs typeface="Times New Roman Semi-Bold"/>
                  <a:sym typeface="Times New Roman Semi-Bold"/>
                </a:rPr>
                <a:t>International Usage: Slightly higher among churned customers, suggesting a minor risk factor.</a:t>
              </a:r>
            </a:p>
            <a:p>
              <a:pPr algn="ctr" marL="513668" indent="-256834" lvl="1">
                <a:lnSpc>
                  <a:spcPts val="3935"/>
                </a:lnSpc>
                <a:buAutoNum type="arabicPeriod" startAt="1"/>
              </a:pPr>
              <a:r>
                <a:rPr lang="en-US" b="true" sz="2049">
                  <a:solidFill>
                    <a:srgbClr val="FFFFFF"/>
                  </a:solidFill>
                  <a:latin typeface="Times New Roman Semi-Bold"/>
                  <a:ea typeface="Times New Roman Semi-Bold"/>
                  <a:cs typeface="Times New Roman Semi-Bold"/>
                  <a:sym typeface="Times New Roman Semi-Bold"/>
                </a:rPr>
                <a:t>Account Longevity: Churned customers had longer account tenure (102.33 vs. 99.92 days).</a:t>
              </a:r>
            </a:p>
            <a:p>
              <a:pPr algn="ctr" marL="513668" indent="-256834" lvl="1">
                <a:lnSpc>
                  <a:spcPts val="3935"/>
                </a:lnSpc>
                <a:buAutoNum type="arabicPeriod" startAt="1"/>
              </a:pPr>
              <a:r>
                <a:rPr lang="en-US" b="true" sz="2049">
                  <a:solidFill>
                    <a:srgbClr val="FFFFFF"/>
                  </a:solidFill>
                  <a:latin typeface="Times New Roman Semi-Bold"/>
                  <a:ea typeface="Times New Roman Semi-Bold"/>
                  <a:cs typeface="Times New Roman Semi-Bold"/>
                  <a:sym typeface="Times New Roman Semi-Bold"/>
                </a:rPr>
                <a:t>Geographic Diversity: Customers span multiple states and area codes.</a:t>
              </a:r>
            </a:p>
            <a:p>
              <a:pPr algn="ctr" marL="513668" indent="-256834" lvl="1">
                <a:lnSpc>
                  <a:spcPts val="3935"/>
                </a:lnSpc>
                <a:buAutoNum type="arabicPeriod" startAt="1"/>
              </a:pPr>
              <a:r>
                <a:rPr lang="en-US" b="true" sz="2049">
                  <a:solidFill>
                    <a:srgbClr val="FFFFFF"/>
                  </a:solidFill>
                  <a:latin typeface="Times New Roman Semi-Bold"/>
                  <a:ea typeface="Times New Roman Semi-Bold"/>
                  <a:cs typeface="Times New Roman Semi-Bold"/>
                  <a:sym typeface="Times New Roman Semi-Bold"/>
                </a:rPr>
                <a:t>Pricing Insight: Charges correlate directly with minutes used across different time periods.</a:t>
              </a:r>
            </a:p>
          </p:txBody>
        </p:sp>
      </p:grpSp>
      <p:sp>
        <p:nvSpPr>
          <p:cNvPr name="Freeform 14" id="14"/>
          <p:cNvSpPr/>
          <p:nvPr/>
        </p:nvSpPr>
        <p:spPr>
          <a:xfrm flipH="false" flipV="false" rot="0">
            <a:off x="0" y="0"/>
            <a:ext cx="4887991" cy="4114800"/>
          </a:xfrm>
          <a:custGeom>
            <a:avLst/>
            <a:gdLst/>
            <a:ahLst/>
            <a:cxnLst/>
            <a:rect r="r" b="b" t="t" l="l"/>
            <a:pathLst>
              <a:path h="4114800" w="4887991">
                <a:moveTo>
                  <a:pt x="0" y="0"/>
                </a:moveTo>
                <a:lnTo>
                  <a:pt x="4887991" y="0"/>
                </a:lnTo>
                <a:lnTo>
                  <a:pt x="4887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0"/>
            <a:ext cx="16230600" cy="2269258"/>
            <a:chOff x="0" y="0"/>
            <a:chExt cx="4274726" cy="597665"/>
          </a:xfrm>
        </p:grpSpPr>
        <p:sp>
          <p:nvSpPr>
            <p:cNvPr name="Freeform 4" id="4"/>
            <p:cNvSpPr/>
            <p:nvPr/>
          </p:nvSpPr>
          <p:spPr>
            <a:xfrm flipH="false" flipV="false" rot="0">
              <a:off x="0" y="0"/>
              <a:ext cx="4274726" cy="597665"/>
            </a:xfrm>
            <a:custGeom>
              <a:avLst/>
              <a:gdLst/>
              <a:ahLst/>
              <a:cxnLst/>
              <a:rect r="r" b="b" t="t" l="l"/>
              <a:pathLst>
                <a:path h="597665" w="4274726">
                  <a:moveTo>
                    <a:pt x="24327" y="0"/>
                  </a:moveTo>
                  <a:lnTo>
                    <a:pt x="4250399" y="0"/>
                  </a:lnTo>
                  <a:cubicBezTo>
                    <a:pt x="4263834" y="0"/>
                    <a:pt x="4274726" y="10891"/>
                    <a:pt x="4274726" y="24327"/>
                  </a:cubicBezTo>
                  <a:lnTo>
                    <a:pt x="4274726" y="573338"/>
                  </a:lnTo>
                  <a:cubicBezTo>
                    <a:pt x="4274726" y="579790"/>
                    <a:pt x="4272163" y="585977"/>
                    <a:pt x="4267601" y="590540"/>
                  </a:cubicBezTo>
                  <a:cubicBezTo>
                    <a:pt x="4263039" y="595102"/>
                    <a:pt x="4256851" y="597665"/>
                    <a:pt x="4250399" y="597665"/>
                  </a:cubicBezTo>
                  <a:lnTo>
                    <a:pt x="24327" y="597665"/>
                  </a:lnTo>
                  <a:cubicBezTo>
                    <a:pt x="10891" y="597665"/>
                    <a:pt x="0" y="586773"/>
                    <a:pt x="0" y="573338"/>
                  </a:cubicBezTo>
                  <a:lnTo>
                    <a:pt x="0" y="24327"/>
                  </a:lnTo>
                  <a:cubicBezTo>
                    <a:pt x="0" y="10891"/>
                    <a:pt x="10891" y="0"/>
                    <a:pt x="24327" y="0"/>
                  </a:cubicBezTo>
                  <a:close/>
                </a:path>
              </a:pathLst>
            </a:custGeom>
            <a:solidFill>
              <a:srgbClr val="FFC000"/>
            </a:solidFill>
          </p:spPr>
        </p:sp>
        <p:sp>
          <p:nvSpPr>
            <p:cNvPr name="TextBox 5" id="5"/>
            <p:cNvSpPr txBox="true"/>
            <p:nvPr/>
          </p:nvSpPr>
          <p:spPr>
            <a:xfrm>
              <a:off x="0" y="-295275"/>
              <a:ext cx="4274726" cy="892940"/>
            </a:xfrm>
            <a:prstGeom prst="rect">
              <a:avLst/>
            </a:prstGeom>
          </p:spPr>
          <p:txBody>
            <a:bodyPr anchor="ctr" rtlCol="false" tIns="50800" lIns="50800" bIns="50800" rIns="50800"/>
            <a:lstStyle/>
            <a:p>
              <a:pPr algn="ctr">
                <a:lnSpc>
                  <a:spcPts val="7823"/>
                </a:lnSpc>
              </a:pPr>
              <a:r>
                <a:rPr lang="en-US" b="true" sz="3999" i="true" u="sng">
                  <a:solidFill>
                    <a:srgbClr val="000000"/>
                  </a:solidFill>
                  <a:latin typeface="Merriweather Bold Italics"/>
                  <a:ea typeface="Merriweather Bold Italics"/>
                  <a:cs typeface="Merriweather Bold Italics"/>
                  <a:sym typeface="Merriweather Bold Italics"/>
                </a:rPr>
                <a:t>VISUALIZATIONS WITH INSIGHTS</a:t>
              </a:r>
            </a:p>
          </p:txBody>
        </p:sp>
      </p:grpSp>
      <p:sp>
        <p:nvSpPr>
          <p:cNvPr name="Freeform 6" id="6"/>
          <p:cNvSpPr/>
          <p:nvPr/>
        </p:nvSpPr>
        <p:spPr>
          <a:xfrm flipH="false" flipV="false" rot="0">
            <a:off x="755636" y="5558056"/>
            <a:ext cx="6121090" cy="4521840"/>
          </a:xfrm>
          <a:custGeom>
            <a:avLst/>
            <a:gdLst/>
            <a:ahLst/>
            <a:cxnLst/>
            <a:rect r="r" b="b" t="t" l="l"/>
            <a:pathLst>
              <a:path h="4521840" w="6121090">
                <a:moveTo>
                  <a:pt x="0" y="0"/>
                </a:moveTo>
                <a:lnTo>
                  <a:pt x="6121089" y="0"/>
                </a:lnTo>
                <a:lnTo>
                  <a:pt x="6121089" y="4521840"/>
                </a:lnTo>
                <a:lnTo>
                  <a:pt x="0" y="4521840"/>
                </a:lnTo>
                <a:lnTo>
                  <a:pt x="0" y="0"/>
                </a:lnTo>
                <a:close/>
              </a:path>
            </a:pathLst>
          </a:custGeom>
          <a:blipFill>
            <a:blip r:embed="rId3"/>
            <a:stretch>
              <a:fillRect l="0" t="0" r="0" b="0"/>
            </a:stretch>
          </a:blipFill>
        </p:spPr>
      </p:sp>
      <p:sp>
        <p:nvSpPr>
          <p:cNvPr name="Freeform 7" id="7"/>
          <p:cNvSpPr/>
          <p:nvPr/>
        </p:nvSpPr>
        <p:spPr>
          <a:xfrm flipH="false" flipV="false" rot="0">
            <a:off x="11406980" y="4619828"/>
            <a:ext cx="5852320" cy="5460068"/>
          </a:xfrm>
          <a:custGeom>
            <a:avLst/>
            <a:gdLst/>
            <a:ahLst/>
            <a:cxnLst/>
            <a:rect r="r" b="b" t="t" l="l"/>
            <a:pathLst>
              <a:path h="5460068" w="5852320">
                <a:moveTo>
                  <a:pt x="0" y="0"/>
                </a:moveTo>
                <a:lnTo>
                  <a:pt x="5852320" y="0"/>
                </a:lnTo>
                <a:lnTo>
                  <a:pt x="5852320" y="5460068"/>
                </a:lnTo>
                <a:lnTo>
                  <a:pt x="0" y="5460068"/>
                </a:lnTo>
                <a:lnTo>
                  <a:pt x="0" y="0"/>
                </a:lnTo>
                <a:close/>
              </a:path>
            </a:pathLst>
          </a:custGeom>
          <a:blipFill>
            <a:blip r:embed="rId4"/>
            <a:stretch>
              <a:fillRect l="-1308" t="0" r="0" b="0"/>
            </a:stretch>
          </a:blipFill>
        </p:spPr>
      </p:sp>
      <p:sp>
        <p:nvSpPr>
          <p:cNvPr name="TextBox 8" id="8"/>
          <p:cNvSpPr txBox="true"/>
          <p:nvPr/>
        </p:nvSpPr>
        <p:spPr>
          <a:xfrm rot="0">
            <a:off x="1863231" y="3443158"/>
            <a:ext cx="3905900" cy="1700342"/>
          </a:xfrm>
          <a:prstGeom prst="rect">
            <a:avLst/>
          </a:prstGeom>
        </p:spPr>
        <p:txBody>
          <a:bodyPr anchor="t" rtlCol="false" tIns="0" lIns="0" bIns="0" rIns="0">
            <a:spAutoFit/>
          </a:bodyPr>
          <a:lstStyle/>
          <a:p>
            <a:pPr algn="ctr">
              <a:lnSpc>
                <a:spcPts val="2695"/>
              </a:lnSpc>
              <a:spcBef>
                <a:spcPct val="0"/>
              </a:spcBef>
            </a:pPr>
            <a:r>
              <a:rPr lang="en-US" sz="1797">
                <a:solidFill>
                  <a:srgbClr val="FFFFFF"/>
                </a:solidFill>
                <a:latin typeface="Merriweather"/>
                <a:ea typeface="Merriweather"/>
                <a:cs typeface="Merriweather"/>
                <a:sym typeface="Merriweather"/>
              </a:rPr>
              <a:t>Customer call distribution shows distinct peaks at specific values, </a:t>
            </a:r>
          </a:p>
          <a:p>
            <a:pPr algn="ctr">
              <a:lnSpc>
                <a:spcPts val="2695"/>
              </a:lnSpc>
              <a:spcBef>
                <a:spcPct val="0"/>
              </a:spcBef>
            </a:pPr>
            <a:r>
              <a:rPr lang="en-US" sz="1797">
                <a:solidFill>
                  <a:srgbClr val="FFFFFF"/>
                </a:solidFill>
                <a:latin typeface="Merriweather"/>
                <a:ea typeface="Merriweather"/>
                <a:cs typeface="Merriweather"/>
                <a:sym typeface="Merriweather"/>
              </a:rPr>
              <a:t>while most usage metrics (minutes, charges) follow normal-like distributions.</a:t>
            </a:r>
          </a:p>
        </p:txBody>
      </p:sp>
      <p:sp>
        <p:nvSpPr>
          <p:cNvPr name="TextBox 9" id="9"/>
          <p:cNvSpPr txBox="true"/>
          <p:nvPr/>
        </p:nvSpPr>
        <p:spPr>
          <a:xfrm rot="0">
            <a:off x="11794305" y="2912204"/>
            <a:ext cx="5077670" cy="1409700"/>
          </a:xfrm>
          <a:prstGeom prst="rect">
            <a:avLst/>
          </a:prstGeom>
        </p:spPr>
        <p:txBody>
          <a:bodyPr anchor="t" rtlCol="false" tIns="0" lIns="0" bIns="0" rIns="0">
            <a:spAutoFit/>
          </a:bodyPr>
          <a:lstStyle/>
          <a:p>
            <a:pPr algn="ctr">
              <a:lnSpc>
                <a:spcPts val="2250"/>
              </a:lnSpc>
              <a:spcBef>
                <a:spcPct val="0"/>
              </a:spcBef>
            </a:pPr>
            <a:r>
              <a:rPr lang="en-US" sz="1500">
                <a:solidFill>
                  <a:srgbClr val="FFFFFF"/>
                </a:solidFill>
                <a:latin typeface="Merriweather"/>
                <a:ea typeface="Merriweather"/>
                <a:cs typeface="Merriweather"/>
                <a:sym typeface="Merriweather"/>
              </a:rPr>
              <a:t>The perfectly balanced 50/50 churn distribution indicates this is likely a resampled or synthetic dataset created for balanced model training, unlike the original imbalanced dataset with only 14.1% churn rate.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2476499"/>
            <a:ext cx="9144000" cy="6495317"/>
          </a:xfrm>
          <a:custGeom>
            <a:avLst/>
            <a:gdLst/>
            <a:ahLst/>
            <a:cxnLst/>
            <a:rect r="r" b="b" t="t" l="l"/>
            <a:pathLst>
              <a:path h="6495317" w="9144000">
                <a:moveTo>
                  <a:pt x="0" y="0"/>
                </a:moveTo>
                <a:lnTo>
                  <a:pt x="9144000" y="0"/>
                </a:lnTo>
                <a:lnTo>
                  <a:pt x="9144000" y="6495317"/>
                </a:lnTo>
                <a:lnTo>
                  <a:pt x="0" y="6495317"/>
                </a:lnTo>
                <a:lnTo>
                  <a:pt x="0" y="0"/>
                </a:lnTo>
                <a:close/>
              </a:path>
            </a:pathLst>
          </a:custGeom>
          <a:blipFill>
            <a:blip r:embed="rId3"/>
            <a:stretch>
              <a:fillRect l="0" t="0" r="0" b="0"/>
            </a:stretch>
          </a:blipFill>
        </p:spPr>
      </p:sp>
      <p:sp>
        <p:nvSpPr>
          <p:cNvPr name="Freeform 4" id="4"/>
          <p:cNvSpPr/>
          <p:nvPr/>
        </p:nvSpPr>
        <p:spPr>
          <a:xfrm flipH="false" flipV="false" rot="0">
            <a:off x="9893352" y="3060471"/>
            <a:ext cx="8394648" cy="5327373"/>
          </a:xfrm>
          <a:custGeom>
            <a:avLst/>
            <a:gdLst/>
            <a:ahLst/>
            <a:cxnLst/>
            <a:rect r="r" b="b" t="t" l="l"/>
            <a:pathLst>
              <a:path h="5327373" w="8394648">
                <a:moveTo>
                  <a:pt x="0" y="0"/>
                </a:moveTo>
                <a:lnTo>
                  <a:pt x="8394648" y="0"/>
                </a:lnTo>
                <a:lnTo>
                  <a:pt x="8394648" y="5327373"/>
                </a:lnTo>
                <a:lnTo>
                  <a:pt x="0" y="5327373"/>
                </a:lnTo>
                <a:lnTo>
                  <a:pt x="0" y="0"/>
                </a:lnTo>
                <a:close/>
              </a:path>
            </a:pathLst>
          </a:custGeom>
          <a:blipFill>
            <a:blip r:embed="rId4"/>
            <a:stretch>
              <a:fillRect l="0" t="0" r="0" b="0"/>
            </a:stretch>
          </a:blipFill>
        </p:spPr>
      </p:sp>
      <p:sp>
        <p:nvSpPr>
          <p:cNvPr name="TextBox 5" id="5"/>
          <p:cNvSpPr txBox="true"/>
          <p:nvPr/>
        </p:nvSpPr>
        <p:spPr>
          <a:xfrm rot="0">
            <a:off x="1344987" y="611104"/>
            <a:ext cx="6454026" cy="1514474"/>
          </a:xfrm>
          <a:prstGeom prst="rect">
            <a:avLst/>
          </a:prstGeom>
        </p:spPr>
        <p:txBody>
          <a:bodyPr anchor="t" rtlCol="false" tIns="0" lIns="0" bIns="0" rIns="0">
            <a:spAutoFit/>
          </a:bodyPr>
          <a:lstStyle/>
          <a:p>
            <a:pPr algn="ctr">
              <a:lnSpc>
                <a:spcPts val="3000"/>
              </a:lnSpc>
              <a:spcBef>
                <a:spcPct val="0"/>
              </a:spcBef>
            </a:pPr>
            <a:r>
              <a:rPr lang="en-US" sz="2000">
                <a:solidFill>
                  <a:srgbClr val="FFFFFF"/>
                </a:solidFill>
                <a:latin typeface="Merriweather"/>
                <a:ea typeface="Merriweather"/>
                <a:cs typeface="Merriweather"/>
                <a:sym typeface="Merriweather"/>
              </a:rPr>
              <a:t>Day minutes and day charge show perfect correlation (1.0), and all time-based features (day/evening/night) show moderate positive correlations with each other.</a:t>
            </a:r>
          </a:p>
        </p:txBody>
      </p:sp>
      <p:sp>
        <p:nvSpPr>
          <p:cNvPr name="TextBox 6" id="6"/>
          <p:cNvSpPr txBox="true"/>
          <p:nvPr/>
        </p:nvSpPr>
        <p:spPr>
          <a:xfrm rot="0">
            <a:off x="11541224" y="962025"/>
            <a:ext cx="5098904" cy="1514474"/>
          </a:xfrm>
          <a:prstGeom prst="rect">
            <a:avLst/>
          </a:prstGeom>
        </p:spPr>
        <p:txBody>
          <a:bodyPr anchor="t" rtlCol="false" tIns="0" lIns="0" bIns="0" rIns="0">
            <a:spAutoFit/>
          </a:bodyPr>
          <a:lstStyle/>
          <a:p>
            <a:pPr algn="ctr">
              <a:lnSpc>
                <a:spcPts val="3000"/>
              </a:lnSpc>
              <a:spcBef>
                <a:spcPct val="0"/>
              </a:spcBef>
            </a:pPr>
            <a:r>
              <a:rPr lang="en-US" sz="2000">
                <a:solidFill>
                  <a:srgbClr val="FFFFFF"/>
                </a:solidFill>
                <a:latin typeface="Merriweather"/>
                <a:ea typeface="Merriweather"/>
                <a:cs typeface="Merriweather"/>
                <a:sym typeface="Merriweather"/>
              </a:rPr>
              <a:t>Area code 0 has alarmingly high churn rates, </a:t>
            </a:r>
          </a:p>
          <a:p>
            <a:pPr algn="ctr">
              <a:lnSpc>
                <a:spcPts val="3000"/>
              </a:lnSpc>
              <a:spcBef>
                <a:spcPct val="0"/>
              </a:spcBef>
            </a:pPr>
            <a:r>
              <a:rPr lang="en-US" sz="2000">
                <a:solidFill>
                  <a:srgbClr val="FFFFFF"/>
                </a:solidFill>
                <a:latin typeface="Merriweather"/>
                <a:ea typeface="Merriweather"/>
                <a:cs typeface="Merriweather"/>
                <a:sym typeface="Merriweather"/>
              </a:rPr>
              <a:t>while area codes 1 and 2 maintain much healthier customer retention</a:t>
            </a:r>
            <a:r>
              <a:rPr lang="en-US" sz="2000">
                <a:solidFill>
                  <a:srgbClr val="000000"/>
                </a:solidFill>
                <a:latin typeface="Merriweather"/>
                <a:ea typeface="Merriweather"/>
                <a:cs typeface="Merriweather"/>
                <a:sym typeface="Merriweather"/>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6070187"/>
            <a:ext cx="8528921" cy="4216813"/>
          </a:xfrm>
          <a:custGeom>
            <a:avLst/>
            <a:gdLst/>
            <a:ahLst/>
            <a:cxnLst/>
            <a:rect r="r" b="b" t="t" l="l"/>
            <a:pathLst>
              <a:path h="4216813" w="8528921">
                <a:moveTo>
                  <a:pt x="0" y="0"/>
                </a:moveTo>
                <a:lnTo>
                  <a:pt x="8528921" y="0"/>
                </a:lnTo>
                <a:lnTo>
                  <a:pt x="8528921" y="4216813"/>
                </a:lnTo>
                <a:lnTo>
                  <a:pt x="0" y="4216813"/>
                </a:lnTo>
                <a:lnTo>
                  <a:pt x="0" y="0"/>
                </a:lnTo>
                <a:close/>
              </a:path>
            </a:pathLst>
          </a:custGeom>
          <a:blipFill>
            <a:blip r:embed="rId3"/>
            <a:stretch>
              <a:fillRect l="0" t="0" r="0" b="0"/>
            </a:stretch>
          </a:blipFill>
        </p:spPr>
      </p:sp>
      <p:sp>
        <p:nvSpPr>
          <p:cNvPr name="Freeform 4" id="4"/>
          <p:cNvSpPr/>
          <p:nvPr/>
        </p:nvSpPr>
        <p:spPr>
          <a:xfrm flipH="false" flipV="false" rot="0">
            <a:off x="9144000" y="0"/>
            <a:ext cx="9144000" cy="4488169"/>
          </a:xfrm>
          <a:custGeom>
            <a:avLst/>
            <a:gdLst/>
            <a:ahLst/>
            <a:cxnLst/>
            <a:rect r="r" b="b" t="t" l="l"/>
            <a:pathLst>
              <a:path h="4488169" w="9144000">
                <a:moveTo>
                  <a:pt x="0" y="0"/>
                </a:moveTo>
                <a:lnTo>
                  <a:pt x="9144000" y="0"/>
                </a:lnTo>
                <a:lnTo>
                  <a:pt x="9144000" y="4488169"/>
                </a:lnTo>
                <a:lnTo>
                  <a:pt x="0" y="4488169"/>
                </a:lnTo>
                <a:lnTo>
                  <a:pt x="0" y="0"/>
                </a:lnTo>
                <a:close/>
              </a:path>
            </a:pathLst>
          </a:custGeom>
          <a:blipFill>
            <a:blip r:embed="rId4"/>
            <a:stretch>
              <a:fillRect l="0" t="0" r="0" b="0"/>
            </a:stretch>
          </a:blipFill>
        </p:spPr>
      </p:sp>
      <p:sp>
        <p:nvSpPr>
          <p:cNvPr name="TextBox 5" id="5"/>
          <p:cNvSpPr txBox="true"/>
          <p:nvPr/>
        </p:nvSpPr>
        <p:spPr>
          <a:xfrm rot="0">
            <a:off x="1126790" y="4352925"/>
            <a:ext cx="6275342" cy="1514474"/>
          </a:xfrm>
          <a:prstGeom prst="rect">
            <a:avLst/>
          </a:prstGeom>
        </p:spPr>
        <p:txBody>
          <a:bodyPr anchor="t" rtlCol="false" tIns="0" lIns="0" bIns="0" rIns="0">
            <a:spAutoFit/>
          </a:bodyPr>
          <a:lstStyle/>
          <a:p>
            <a:pPr algn="ctr">
              <a:lnSpc>
                <a:spcPts val="3000"/>
              </a:lnSpc>
              <a:spcBef>
                <a:spcPct val="0"/>
              </a:spcBef>
            </a:pPr>
            <a:r>
              <a:rPr lang="en-US" sz="2000">
                <a:solidFill>
                  <a:srgbClr val="FFFFFF"/>
                </a:solidFill>
                <a:latin typeface="Merriweather"/>
                <a:ea typeface="Merriweather"/>
                <a:cs typeface="Merriweather"/>
                <a:sym typeface="Merriweather"/>
              </a:rPr>
              <a:t>Customer call distributions show churned customers have significantly higher call type 1 (35.4% vs 18.4%) and lower call type 0 (52.8% vs 60.6%) compared to non-churned customers.</a:t>
            </a:r>
          </a:p>
        </p:txBody>
      </p:sp>
      <p:sp>
        <p:nvSpPr>
          <p:cNvPr name="TextBox 6" id="6"/>
          <p:cNvSpPr txBox="true"/>
          <p:nvPr/>
        </p:nvSpPr>
        <p:spPr>
          <a:xfrm rot="0">
            <a:off x="10106092" y="4733925"/>
            <a:ext cx="7219815" cy="752474"/>
          </a:xfrm>
          <a:prstGeom prst="rect">
            <a:avLst/>
          </a:prstGeom>
        </p:spPr>
        <p:txBody>
          <a:bodyPr anchor="t" rtlCol="false" tIns="0" lIns="0" bIns="0" rIns="0">
            <a:spAutoFit/>
          </a:bodyPr>
          <a:lstStyle/>
          <a:p>
            <a:pPr algn="ctr">
              <a:lnSpc>
                <a:spcPts val="3000"/>
              </a:lnSpc>
              <a:spcBef>
                <a:spcPct val="0"/>
              </a:spcBef>
            </a:pPr>
            <a:r>
              <a:rPr lang="en-US" sz="2000">
                <a:solidFill>
                  <a:srgbClr val="FFFFFF"/>
                </a:solidFill>
                <a:latin typeface="Merriweather"/>
                <a:ea typeface="Merriweather"/>
                <a:cs typeface="Merriweather"/>
                <a:sym typeface="Merriweather"/>
              </a:rPr>
              <a:t>States labeled 4, 1, and 37 have the highest churn rates (&gt;0.22), while states 15 and 16 have the lowest (&lt;0.06).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993716"/>
            <a:ext cx="6881950" cy="6299568"/>
          </a:xfrm>
          <a:custGeom>
            <a:avLst/>
            <a:gdLst/>
            <a:ahLst/>
            <a:cxnLst/>
            <a:rect r="r" b="b" t="t" l="l"/>
            <a:pathLst>
              <a:path h="6299568" w="6881950">
                <a:moveTo>
                  <a:pt x="0" y="0"/>
                </a:moveTo>
                <a:lnTo>
                  <a:pt x="6881950" y="0"/>
                </a:lnTo>
                <a:lnTo>
                  <a:pt x="6881950" y="6299568"/>
                </a:lnTo>
                <a:lnTo>
                  <a:pt x="0" y="6299568"/>
                </a:lnTo>
                <a:lnTo>
                  <a:pt x="0" y="0"/>
                </a:lnTo>
                <a:close/>
              </a:path>
            </a:pathLst>
          </a:custGeom>
          <a:blipFill>
            <a:blip r:embed="rId2"/>
            <a:stretch>
              <a:fillRect l="0" t="0" r="0" b="0"/>
            </a:stretch>
          </a:blipFill>
        </p:spPr>
      </p:sp>
      <p:grpSp>
        <p:nvGrpSpPr>
          <p:cNvPr name="Group 3" id="3"/>
          <p:cNvGrpSpPr/>
          <p:nvPr/>
        </p:nvGrpSpPr>
        <p:grpSpPr>
          <a:xfrm rot="0">
            <a:off x="9732396" y="1993716"/>
            <a:ext cx="6200309" cy="1640172"/>
            <a:chOff x="0" y="0"/>
            <a:chExt cx="1633003" cy="431979"/>
          </a:xfrm>
        </p:grpSpPr>
        <p:sp>
          <p:nvSpPr>
            <p:cNvPr name="Freeform 4" id="4"/>
            <p:cNvSpPr/>
            <p:nvPr/>
          </p:nvSpPr>
          <p:spPr>
            <a:xfrm flipH="false" flipV="false" rot="0">
              <a:off x="0" y="0"/>
              <a:ext cx="1633003" cy="431979"/>
            </a:xfrm>
            <a:custGeom>
              <a:avLst/>
              <a:gdLst/>
              <a:ahLst/>
              <a:cxnLst/>
              <a:rect r="r" b="b" t="t" l="l"/>
              <a:pathLst>
                <a:path h="431979" w="1633003">
                  <a:moveTo>
                    <a:pt x="63680" y="0"/>
                  </a:moveTo>
                  <a:lnTo>
                    <a:pt x="1569323" y="0"/>
                  </a:lnTo>
                  <a:cubicBezTo>
                    <a:pt x="1604493" y="0"/>
                    <a:pt x="1633003" y="28511"/>
                    <a:pt x="1633003" y="63680"/>
                  </a:cubicBezTo>
                  <a:lnTo>
                    <a:pt x="1633003" y="368299"/>
                  </a:lnTo>
                  <a:cubicBezTo>
                    <a:pt x="1633003" y="403469"/>
                    <a:pt x="1604493" y="431979"/>
                    <a:pt x="1569323" y="431979"/>
                  </a:cubicBezTo>
                  <a:lnTo>
                    <a:pt x="63680" y="431979"/>
                  </a:lnTo>
                  <a:cubicBezTo>
                    <a:pt x="28511" y="431979"/>
                    <a:pt x="0" y="403469"/>
                    <a:pt x="0" y="368299"/>
                  </a:cubicBezTo>
                  <a:lnTo>
                    <a:pt x="0" y="63680"/>
                  </a:lnTo>
                  <a:cubicBezTo>
                    <a:pt x="0" y="28511"/>
                    <a:pt x="28511" y="0"/>
                    <a:pt x="63680" y="0"/>
                  </a:cubicBezTo>
                  <a:close/>
                </a:path>
              </a:pathLst>
            </a:custGeom>
            <a:solidFill>
              <a:srgbClr val="FFC000"/>
            </a:solidFill>
          </p:spPr>
        </p:sp>
        <p:sp>
          <p:nvSpPr>
            <p:cNvPr name="TextBox 5" id="5"/>
            <p:cNvSpPr txBox="true"/>
            <p:nvPr/>
          </p:nvSpPr>
          <p:spPr>
            <a:xfrm>
              <a:off x="0" y="-171450"/>
              <a:ext cx="1633003" cy="603429"/>
            </a:xfrm>
            <a:prstGeom prst="rect">
              <a:avLst/>
            </a:prstGeom>
          </p:spPr>
          <p:txBody>
            <a:bodyPr anchor="ctr" rtlCol="false" tIns="50800" lIns="50800" bIns="50800" rIns="50800"/>
            <a:lstStyle/>
            <a:p>
              <a:pPr algn="ctr">
                <a:lnSpc>
                  <a:spcPts val="4645"/>
                </a:lnSpc>
              </a:pPr>
              <a:r>
                <a:rPr lang="en-US" b="true" sz="2375" i="true" strike="sngStrike">
                  <a:solidFill>
                    <a:srgbClr val="000000"/>
                  </a:solidFill>
                  <a:latin typeface="Merriweather Bold Italics"/>
                  <a:ea typeface="Merriweather Bold Italics"/>
                  <a:cs typeface="Merriweather Bold Italics"/>
                  <a:sym typeface="Merriweather Bold Italics"/>
                </a:rPr>
                <a:t>PAIRPLOT FOR MOST IMPORTANT FEATURES</a:t>
              </a:r>
            </a:p>
          </p:txBody>
        </p:sp>
      </p:grpSp>
      <p:sp>
        <p:nvSpPr>
          <p:cNvPr name="TextBox 6" id="6"/>
          <p:cNvSpPr txBox="true"/>
          <p:nvPr/>
        </p:nvSpPr>
        <p:spPr>
          <a:xfrm rot="0">
            <a:off x="8405801" y="5464359"/>
            <a:ext cx="8853499" cy="2828925"/>
          </a:xfrm>
          <a:prstGeom prst="rect">
            <a:avLst/>
          </a:prstGeom>
        </p:spPr>
        <p:txBody>
          <a:bodyPr anchor="t" rtlCol="false" tIns="0" lIns="0" bIns="0" rIns="0">
            <a:spAutoFit/>
          </a:bodyPr>
          <a:lstStyle/>
          <a:p>
            <a:pPr algn="ctr">
              <a:lnSpc>
                <a:spcPts val="4500"/>
              </a:lnSpc>
              <a:spcBef>
                <a:spcPct val="0"/>
              </a:spcBef>
            </a:pPr>
            <a:r>
              <a:rPr lang="en-US" sz="3000">
                <a:solidFill>
                  <a:srgbClr val="FFFFFF"/>
                </a:solidFill>
                <a:latin typeface="Merriweather"/>
                <a:ea typeface="Merriweather"/>
                <a:cs typeface="Merriweather"/>
                <a:sym typeface="Merriweather"/>
              </a:rPr>
              <a:t>Pairwise relationships between day, evening, and night charges show similar distributions for both churned and non-churned customers, with prominent peaks at specific charge values and no clear separation between churn groups.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502003" y="2657981"/>
            <a:ext cx="13283994" cy="6600319"/>
          </a:xfrm>
          <a:custGeom>
            <a:avLst/>
            <a:gdLst/>
            <a:ahLst/>
            <a:cxnLst/>
            <a:rect r="r" b="b" t="t" l="l"/>
            <a:pathLst>
              <a:path h="6600319" w="13283994">
                <a:moveTo>
                  <a:pt x="0" y="0"/>
                </a:moveTo>
                <a:lnTo>
                  <a:pt x="13283994" y="0"/>
                </a:lnTo>
                <a:lnTo>
                  <a:pt x="13283994" y="6600319"/>
                </a:lnTo>
                <a:lnTo>
                  <a:pt x="0" y="6600319"/>
                </a:lnTo>
                <a:lnTo>
                  <a:pt x="0" y="0"/>
                </a:lnTo>
                <a:close/>
              </a:path>
            </a:pathLst>
          </a:custGeom>
          <a:blipFill>
            <a:blip r:embed="rId3"/>
            <a:stretch>
              <a:fillRect l="0" t="0" r="0" b="0"/>
            </a:stretch>
          </a:blipFill>
        </p:spPr>
      </p:sp>
      <p:sp>
        <p:nvSpPr>
          <p:cNvPr name="TextBox 4" id="4"/>
          <p:cNvSpPr txBox="true"/>
          <p:nvPr/>
        </p:nvSpPr>
        <p:spPr>
          <a:xfrm rot="0">
            <a:off x="0" y="952500"/>
            <a:ext cx="18288000" cy="933450"/>
          </a:xfrm>
          <a:prstGeom prst="rect">
            <a:avLst/>
          </a:prstGeom>
        </p:spPr>
        <p:txBody>
          <a:bodyPr anchor="t" rtlCol="false" tIns="0" lIns="0" bIns="0" rIns="0">
            <a:spAutoFit/>
          </a:bodyPr>
          <a:lstStyle/>
          <a:p>
            <a:pPr algn="ctr">
              <a:lnSpc>
                <a:spcPts val="3750"/>
              </a:lnSpc>
              <a:spcBef>
                <a:spcPct val="0"/>
              </a:spcBef>
            </a:pPr>
            <a:r>
              <a:rPr lang="en-US" b="true" sz="2500">
                <a:solidFill>
                  <a:srgbClr val="000000"/>
                </a:solidFill>
                <a:latin typeface="Merriweather Bold"/>
                <a:ea typeface="Merriweather Bold"/>
                <a:cs typeface="Merriweather Bold"/>
                <a:sym typeface="Merriweather Bold"/>
              </a:rPr>
              <a:t>RandomForest and GradientBoosting lead with 0.94 accuracy scores, while LogisticRegression significantly underperforms at 0.71. Other Models too had a decent accuracy.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028700" y="3324609"/>
            <a:ext cx="11948825" cy="5933691"/>
          </a:xfrm>
          <a:custGeom>
            <a:avLst/>
            <a:gdLst/>
            <a:ahLst/>
            <a:cxnLst/>
            <a:rect r="r" b="b" t="t" l="l"/>
            <a:pathLst>
              <a:path h="5933691" w="11948825">
                <a:moveTo>
                  <a:pt x="0" y="0"/>
                </a:moveTo>
                <a:lnTo>
                  <a:pt x="11948825" y="0"/>
                </a:lnTo>
                <a:lnTo>
                  <a:pt x="11948825" y="5933691"/>
                </a:lnTo>
                <a:lnTo>
                  <a:pt x="0" y="5933691"/>
                </a:lnTo>
                <a:lnTo>
                  <a:pt x="0" y="0"/>
                </a:lnTo>
                <a:close/>
              </a:path>
            </a:pathLst>
          </a:custGeom>
          <a:blipFill>
            <a:blip r:embed="rId3"/>
            <a:stretch>
              <a:fillRect l="0" t="0" r="0" b="0"/>
            </a:stretch>
          </a:blipFill>
        </p:spPr>
      </p:sp>
      <p:sp>
        <p:nvSpPr>
          <p:cNvPr name="TextBox 4" id="4"/>
          <p:cNvSpPr txBox="true"/>
          <p:nvPr/>
        </p:nvSpPr>
        <p:spPr>
          <a:xfrm rot="0">
            <a:off x="1028700" y="942975"/>
            <a:ext cx="16230600" cy="1685925"/>
          </a:xfrm>
          <a:prstGeom prst="rect">
            <a:avLst/>
          </a:prstGeom>
        </p:spPr>
        <p:txBody>
          <a:bodyPr anchor="t" rtlCol="false" tIns="0" lIns="0" bIns="0" rIns="0">
            <a:spAutoFit/>
          </a:bodyPr>
          <a:lstStyle/>
          <a:p>
            <a:pPr algn="ctr">
              <a:lnSpc>
                <a:spcPts val="4500"/>
              </a:lnSpc>
              <a:spcBef>
                <a:spcPct val="0"/>
              </a:spcBef>
            </a:pPr>
            <a:r>
              <a:rPr lang="en-US" sz="3000">
                <a:solidFill>
                  <a:srgbClr val="000000"/>
                </a:solidFill>
                <a:latin typeface="Merriweather"/>
                <a:ea typeface="Merriweather"/>
                <a:cs typeface="Merriweather"/>
                <a:sym typeface="Merriweather"/>
              </a:rPr>
              <a:t>Customer service interaction (customer calls) and daytime usage metrics (day.mins and day.charge) are significantly more important predictors of churn than evening/night usage or call frequency metrics.</a:t>
            </a:r>
          </a:p>
        </p:txBody>
      </p:sp>
      <p:sp>
        <p:nvSpPr>
          <p:cNvPr name="TextBox 5" id="5"/>
          <p:cNvSpPr txBox="true"/>
          <p:nvPr/>
        </p:nvSpPr>
        <p:spPr>
          <a:xfrm rot="0">
            <a:off x="14285912" y="4494405"/>
            <a:ext cx="2973388" cy="4213224"/>
          </a:xfrm>
          <a:prstGeom prst="rect">
            <a:avLst/>
          </a:prstGeom>
        </p:spPr>
        <p:txBody>
          <a:bodyPr anchor="t" rtlCol="false" tIns="0" lIns="0" bIns="0" rIns="0">
            <a:spAutoFit/>
          </a:bodyPr>
          <a:lstStyle/>
          <a:p>
            <a:pPr algn="ctr">
              <a:lnSpc>
                <a:spcPts val="5600"/>
              </a:lnSpc>
            </a:pPr>
            <a:r>
              <a:rPr lang="en-US" sz="4000">
                <a:solidFill>
                  <a:srgbClr val="000000"/>
                </a:solidFill>
                <a:latin typeface="Alice Bold"/>
                <a:ea typeface="Alice Bold"/>
                <a:cs typeface="Alice Bold"/>
                <a:sym typeface="Alice Bold"/>
              </a:rPr>
              <a:t>IMPORTANT</a:t>
            </a:r>
          </a:p>
          <a:p>
            <a:pPr algn="ctr">
              <a:lnSpc>
                <a:spcPts val="5600"/>
              </a:lnSpc>
            </a:pPr>
            <a:r>
              <a:rPr lang="en-US" sz="4000">
                <a:solidFill>
                  <a:srgbClr val="000000"/>
                </a:solidFill>
                <a:latin typeface="Alice Bold"/>
                <a:ea typeface="Alice Bold"/>
                <a:cs typeface="Alice Bold"/>
                <a:sym typeface="Alice Bold"/>
              </a:rPr>
              <a:t>FEATURES</a:t>
            </a:r>
          </a:p>
          <a:p>
            <a:pPr algn="ctr">
              <a:lnSpc>
                <a:spcPts val="5600"/>
              </a:lnSpc>
            </a:pPr>
            <a:r>
              <a:rPr lang="en-US" sz="4000">
                <a:solidFill>
                  <a:srgbClr val="000000"/>
                </a:solidFill>
                <a:latin typeface="Alice Bold"/>
                <a:ea typeface="Alice Bold"/>
                <a:cs typeface="Alice Bold"/>
                <a:sym typeface="Alice Bold"/>
              </a:rPr>
              <a:t>FOR</a:t>
            </a:r>
          </a:p>
          <a:p>
            <a:pPr algn="ctr">
              <a:lnSpc>
                <a:spcPts val="5600"/>
              </a:lnSpc>
            </a:pPr>
            <a:r>
              <a:rPr lang="en-US" sz="4000">
                <a:solidFill>
                  <a:srgbClr val="000000"/>
                </a:solidFill>
                <a:latin typeface="Alice Bold"/>
                <a:ea typeface="Alice Bold"/>
                <a:cs typeface="Alice Bold"/>
                <a:sym typeface="Alice Bold"/>
              </a:rPr>
              <a:t>MODEL</a:t>
            </a:r>
          </a:p>
          <a:p>
            <a:pPr algn="ctr">
              <a:lnSpc>
                <a:spcPts val="5600"/>
              </a:lnSpc>
            </a:pPr>
            <a:r>
              <a:rPr lang="en-US" sz="4000">
                <a:solidFill>
                  <a:srgbClr val="000000"/>
                </a:solidFill>
                <a:latin typeface="Alice Bold"/>
                <a:ea typeface="Alice Bold"/>
                <a:cs typeface="Alice Bold"/>
                <a:sym typeface="Alice Bold"/>
              </a:rPr>
              <a:t>BUILDING</a:t>
            </a:r>
          </a:p>
          <a:p>
            <a:pPr algn="ctr">
              <a:lnSpc>
                <a:spcPts val="5600"/>
              </a:lnSpc>
            </a:pPr>
            <a:r>
              <a:rPr lang="en-US" sz="4000">
                <a:solidFill>
                  <a:srgbClr val="000000"/>
                </a:solidFill>
                <a:latin typeface="Alice Bold"/>
                <a:ea typeface="Alice Bold"/>
                <a:cs typeface="Alice Bold"/>
                <a:sym typeface="Alice Bol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DAGhn7VMNR0</dc:identifier>
  <dcterms:modified xsi:type="dcterms:W3CDTF">2011-08-01T06:04:30Z</dcterms:modified>
  <cp:revision>1</cp:revision>
  <dc:title>Tele Communication Project PPT</dc:title>
</cp:coreProperties>
</file>